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7"/>
  </p:notesMasterIdLst>
  <p:sldIdLst>
    <p:sldId id="845" r:id="rId2"/>
    <p:sldId id="846" r:id="rId3"/>
    <p:sldId id="847" r:id="rId4"/>
    <p:sldId id="848" r:id="rId5"/>
    <p:sldId id="849" r:id="rId6"/>
    <p:sldId id="850" r:id="rId7"/>
    <p:sldId id="851" r:id="rId8"/>
    <p:sldId id="460" r:id="rId9"/>
    <p:sldId id="852" r:id="rId10"/>
    <p:sldId id="853" r:id="rId11"/>
    <p:sldId id="854" r:id="rId12"/>
    <p:sldId id="855" r:id="rId13"/>
    <p:sldId id="856" r:id="rId14"/>
    <p:sldId id="857" r:id="rId15"/>
    <p:sldId id="858" r:id="rId16"/>
    <p:sldId id="859" r:id="rId17"/>
    <p:sldId id="860" r:id="rId18"/>
    <p:sldId id="452" r:id="rId19"/>
    <p:sldId id="861" r:id="rId20"/>
    <p:sldId id="862" r:id="rId21"/>
    <p:sldId id="863" r:id="rId22"/>
    <p:sldId id="864" r:id="rId23"/>
    <p:sldId id="865" r:id="rId24"/>
    <p:sldId id="866" r:id="rId25"/>
    <p:sldId id="867" r:id="rId26"/>
    <p:sldId id="868" r:id="rId27"/>
    <p:sldId id="869" r:id="rId28"/>
    <p:sldId id="870" r:id="rId29"/>
    <p:sldId id="871" r:id="rId30"/>
    <p:sldId id="872" r:id="rId31"/>
    <p:sldId id="873" r:id="rId32"/>
    <p:sldId id="874" r:id="rId33"/>
    <p:sldId id="875" r:id="rId34"/>
    <p:sldId id="876" r:id="rId35"/>
    <p:sldId id="877" r:id="rId36"/>
    <p:sldId id="457" r:id="rId37"/>
    <p:sldId id="458" r:id="rId38"/>
    <p:sldId id="878" r:id="rId39"/>
    <p:sldId id="879" r:id="rId40"/>
    <p:sldId id="880" r:id="rId41"/>
    <p:sldId id="439" r:id="rId42"/>
    <p:sldId id="438" r:id="rId43"/>
    <p:sldId id="881" r:id="rId44"/>
    <p:sldId id="882" r:id="rId45"/>
    <p:sldId id="883" r:id="rId46"/>
    <p:sldId id="884" r:id="rId47"/>
    <p:sldId id="885" r:id="rId48"/>
    <p:sldId id="886" r:id="rId49"/>
    <p:sldId id="887" r:id="rId50"/>
    <p:sldId id="455" r:id="rId51"/>
    <p:sldId id="888" r:id="rId52"/>
    <p:sldId id="889" r:id="rId53"/>
    <p:sldId id="890" r:id="rId54"/>
    <p:sldId id="891" r:id="rId55"/>
    <p:sldId id="892" r:id="rId56"/>
    <p:sldId id="893" r:id="rId57"/>
    <p:sldId id="894" r:id="rId58"/>
    <p:sldId id="895" r:id="rId59"/>
    <p:sldId id="896" r:id="rId60"/>
    <p:sldId id="897" r:id="rId61"/>
    <p:sldId id="898" r:id="rId62"/>
    <p:sldId id="899" r:id="rId63"/>
    <p:sldId id="900" r:id="rId64"/>
    <p:sldId id="901" r:id="rId65"/>
    <p:sldId id="902" r:id="rId6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417" y="63"/>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2DC10-BC87-4471-B69D-133B2E95094D}"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FE41B-A6BB-44FA-AA7C-004F53476FBE}" type="slidenum">
              <a:rPr lang="en-US" smtClean="0"/>
              <a:t>‹#›</a:t>
            </a:fld>
            <a:endParaRPr lang="en-US"/>
          </a:p>
        </p:txBody>
      </p:sp>
    </p:spTree>
    <p:extLst>
      <p:ext uri="{BB962C8B-B14F-4D97-AF65-F5344CB8AC3E}">
        <p14:creationId xmlns:p14="http://schemas.microsoft.com/office/powerpoint/2010/main" val="402713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2"/>
          <p:cNvSpPr>
            <a:spLocks noGrp="1" noRot="1" noChangeAspect="1" noChangeArrowheads="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This Lesson is divided into three main sections: information that</a:t>
            </a:r>
            <a:r>
              <a:rPr lang="en-US" altLang="en-US" baseline="0" dirty="0"/>
              <a:t> applies to all retirement income, provisions that apply to </a:t>
            </a:r>
            <a:r>
              <a:rPr lang="en-US" altLang="en-US" dirty="0"/>
              <a:t>IRAs,</a:t>
            </a:r>
            <a:r>
              <a:rPr lang="en-US" altLang="en-US" baseline="0" dirty="0"/>
              <a:t> and provisions that apply to employer-sponsored (pensions) distributions.</a:t>
            </a:r>
          </a:p>
          <a:p>
            <a:pPr eaLnBrk="1" hangingPunct="1">
              <a:spcBef>
                <a:spcPct val="0"/>
              </a:spcBef>
            </a:pPr>
            <a:r>
              <a:rPr lang="en-US" altLang="en-US" baseline="0" dirty="0"/>
              <a:t>Quality Review is included at the end.</a:t>
            </a:r>
          </a:p>
          <a:p>
            <a:pPr eaLnBrk="1" hangingPunct="1">
              <a:spcBef>
                <a:spcPct val="0"/>
              </a:spcBef>
            </a:pPr>
            <a:endParaRPr lang="en-US" altLang="en-US" dirty="0"/>
          </a:p>
          <a:p>
            <a:pPr eaLnBrk="1" hangingPunct="1">
              <a:spcBef>
                <a:spcPct val="0"/>
              </a:spcBef>
            </a:pPr>
            <a:r>
              <a:rPr lang="en-US" altLang="en-US" dirty="0"/>
              <a:t>Students</a:t>
            </a:r>
            <a:r>
              <a:rPr lang="en-US" altLang="en-US" baseline="0" dirty="0"/>
              <a:t> should be asked to look up material in Pub 4012 when it is referenced so they become accustomed to it</a:t>
            </a:r>
          </a:p>
          <a:p>
            <a:pPr eaLnBrk="1" hangingPunct="1">
              <a:spcBef>
                <a:spcPct val="0"/>
              </a:spcBef>
            </a:pPr>
            <a:endParaRPr lang="en-US" altLang="en-US" baseline="0" dirty="0"/>
          </a:p>
          <a:p>
            <a:pPr eaLnBrk="1" hangingPunct="1">
              <a:spcBef>
                <a:spcPct val="0"/>
              </a:spcBef>
            </a:pPr>
            <a:r>
              <a:rPr lang="en-US" altLang="en-US" baseline="0" dirty="0"/>
              <a:t>TaxSlayer has made significant enhancements to the retirement income section – refer to Pub 4012 for entries</a:t>
            </a:r>
          </a:p>
          <a:p>
            <a:pPr eaLnBrk="1" hangingPunct="1">
              <a:spcBef>
                <a:spcPct val="0"/>
              </a:spcBef>
            </a:pPr>
            <a:r>
              <a:rPr lang="en-US" altLang="en-US" baseline="0" dirty="0"/>
              <a:t>Class can be encouraged to explore TaxSlayer input to see what happens when codes are changed, single vs joint/survivor in simplified method is changed, etc.</a:t>
            </a:r>
          </a:p>
          <a:p>
            <a:pPr eaLnBrk="1" hangingPunct="1">
              <a:spcBef>
                <a:spcPct val="0"/>
              </a:spcBef>
            </a:pPr>
            <a:endParaRPr lang="en-US" altLang="en-US" baseline="0" dirty="0"/>
          </a:p>
          <a:p>
            <a:pPr eaLnBrk="1" hangingPunct="1">
              <a:spcBef>
                <a:spcPct val="0"/>
              </a:spcBef>
            </a:pPr>
            <a:r>
              <a:rPr lang="en-US" altLang="en-US" baseline="0" dirty="0"/>
              <a:t>At the end of each section are topics identified as Comprehensive. All counselors should be aware of these topics while experienced counselors should have a good working knowledge of them.</a:t>
            </a:r>
            <a:endParaRPr lang="en-US" altLang="en-US" dirty="0"/>
          </a:p>
        </p:txBody>
      </p:sp>
      <p:sp>
        <p:nvSpPr>
          <p:cNvPr id="5" name="Slide Number Placeholder 4"/>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1</a:t>
            </a:fld>
            <a:endParaRPr lang="en-US" dirty="0"/>
          </a:p>
        </p:txBody>
      </p:sp>
      <p:sp>
        <p:nvSpPr>
          <p:cNvPr id="6" name="Footer Placeholder 5"/>
          <p:cNvSpPr>
            <a:spLocks noGrp="1"/>
          </p:cNvSpPr>
          <p:nvPr>
            <p:ph type="ftr" sz="quarter" idx="13"/>
          </p:nvPr>
        </p:nvSpPr>
        <p:spPr>
          <a:xfrm>
            <a:off x="0" y="8685213"/>
            <a:ext cx="2971800" cy="458787"/>
          </a:xfrm>
          <a:prstGeom prst="rect">
            <a:avLst/>
          </a:prstGeom>
        </p:spPr>
        <p:txBody>
          <a:bodyPr/>
          <a:lstStyle/>
          <a:p>
            <a:endParaRPr lang="en-US" dirty="0"/>
          </a:p>
        </p:txBody>
      </p:sp>
      <p:sp>
        <p:nvSpPr>
          <p:cNvPr id="7" name="Header Placeholder 6"/>
          <p:cNvSpPr>
            <a:spLocks noGrp="1"/>
          </p:cNvSpPr>
          <p:nvPr>
            <p:ph type="hdr" sz="quarter" idx="14"/>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2406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Header Placeholder 3"/>
          <p:cNvSpPr>
            <a:spLocks noGrp="1"/>
          </p:cNvSpPr>
          <p:nvPr>
            <p:ph type="hdr" sz="quarter" idx="10"/>
          </p:nvPr>
        </p:nvSpPr>
        <p:spPr>
          <a:xfrm>
            <a:off x="0" y="0"/>
            <a:ext cx="2971800" cy="458788"/>
          </a:xfrm>
        </p:spPr>
        <p:txBody>
          <a:bodyPr/>
          <a:lstStyle/>
          <a:p>
            <a:endParaRPr lang="en-US"/>
          </a:p>
        </p:txBody>
      </p:sp>
      <p:sp>
        <p:nvSpPr>
          <p:cNvPr id="5" name="Footer Placeholder 4"/>
          <p:cNvSpPr>
            <a:spLocks noGrp="1"/>
          </p:cNvSpPr>
          <p:nvPr>
            <p:ph type="ftr" sz="quarter" idx="11"/>
          </p:nvPr>
        </p:nvSpPr>
        <p:spPr>
          <a:xfrm>
            <a:off x="0" y="8685213"/>
            <a:ext cx="2971800" cy="458787"/>
          </a:xfrm>
        </p:spPr>
        <p:txBody>
          <a:bodyPr/>
          <a:lstStyle/>
          <a:p>
            <a:endParaRPr lang="en-US"/>
          </a:p>
        </p:txBody>
      </p:sp>
      <p:sp>
        <p:nvSpPr>
          <p:cNvPr id="6" name="Slide Number Placeholder 5"/>
          <p:cNvSpPr>
            <a:spLocks noGrp="1"/>
          </p:cNvSpPr>
          <p:nvPr>
            <p:ph type="sldNum" sz="quarter" idx="12"/>
          </p:nvPr>
        </p:nvSpPr>
        <p:spPr>
          <a:xfrm>
            <a:off x="3884613" y="8685213"/>
            <a:ext cx="2971800" cy="458787"/>
          </a:xfrm>
        </p:spPr>
        <p:txBody>
          <a:bodyPr/>
          <a:lstStyle/>
          <a:p>
            <a:fld id="{9AB10A56-FCCE-4D84-A038-16BE1E84DC89}" type="slidenum">
              <a:rPr lang="en-US" smtClean="0"/>
              <a:t>10</a:t>
            </a:fld>
            <a:endParaRPr lang="en-US"/>
          </a:p>
        </p:txBody>
      </p:sp>
    </p:spTree>
    <p:extLst>
      <p:ext uri="{BB962C8B-B14F-4D97-AF65-F5344CB8AC3E}">
        <p14:creationId xmlns:p14="http://schemas.microsoft.com/office/powerpoint/2010/main" val="3204778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Instructor Notes:</a:t>
            </a:r>
          </a:p>
          <a:p>
            <a:endParaRPr lang="en-US" dirty="0"/>
          </a:p>
          <a:p>
            <a:r>
              <a:rPr lang="en-US" dirty="0"/>
              <a:t>	-- Direct</a:t>
            </a:r>
            <a:r>
              <a:rPr lang="en-US" baseline="0" dirty="0"/>
              <a:t> the volunteers to open Pub 4012 and review Tab D for the Distribution codes</a:t>
            </a:r>
          </a:p>
          <a:p>
            <a:r>
              <a:rPr lang="en-US" baseline="0" dirty="0"/>
              <a:t>	-- Have them note those codes that are out-of-scope</a:t>
            </a:r>
          </a:p>
          <a:p>
            <a:r>
              <a:rPr lang="en-US" baseline="0" dirty="0"/>
              <a:t>	-- Lead the discussion For Code D-1:</a:t>
            </a:r>
          </a:p>
          <a:p>
            <a:r>
              <a:rPr lang="en-US" baseline="0" dirty="0"/>
              <a:t>		- Was the distribution rolled over within 60 days?</a:t>
            </a:r>
          </a:p>
          <a:p>
            <a:r>
              <a:rPr lang="en-US" baseline="0" dirty="0"/>
              <a:t>		- Are there any exceptions for form 5239? Medical, disability, educations?</a:t>
            </a:r>
          </a:p>
          <a:p>
            <a:r>
              <a:rPr lang="en-US" baseline="0" dirty="0"/>
              <a:t>	-- Lead the discussion for Code 3:</a:t>
            </a:r>
          </a:p>
          <a:p>
            <a:r>
              <a:rPr lang="en-US" baseline="0" dirty="0"/>
              <a:t>		- What is the employer’s minimum retirement age?</a:t>
            </a:r>
          </a:p>
          <a:p>
            <a:r>
              <a:rPr lang="en-US" baseline="0" dirty="0"/>
              <a:t>		- If under minimum retirement age income goes to wages line on 1040 – why?  Possible EIC</a:t>
            </a:r>
            <a:endParaRPr lang="en-US" dirty="0"/>
          </a:p>
        </p:txBody>
      </p:sp>
      <p:sp>
        <p:nvSpPr>
          <p:cNvPr id="4" name="Header Placeholder 3"/>
          <p:cNvSpPr>
            <a:spLocks noGrp="1"/>
          </p:cNvSpPr>
          <p:nvPr>
            <p:ph type="hdr" sz="quarter" idx="10"/>
          </p:nvPr>
        </p:nvSpPr>
        <p:spPr>
          <a:xfrm>
            <a:off x="0" y="0"/>
            <a:ext cx="2971800" cy="458788"/>
          </a:xfrm>
          <a:prstGeom prst="rect">
            <a:avLst/>
          </a:prstGeom>
        </p:spPr>
        <p:txBody>
          <a:bodyPr/>
          <a:lstStyle/>
          <a:p>
            <a:endParaRPr lang="en-US" dirty="0"/>
          </a:p>
        </p:txBody>
      </p:sp>
      <p:sp>
        <p:nvSpPr>
          <p:cNvPr id="5" name="Footer Placeholder 4"/>
          <p:cNvSpPr>
            <a:spLocks noGrp="1"/>
          </p:cNvSpPr>
          <p:nvPr>
            <p:ph type="ftr" sz="quarter" idx="11"/>
          </p:nvPr>
        </p:nvSpPr>
        <p:spPr>
          <a:xfrm>
            <a:off x="0" y="8685213"/>
            <a:ext cx="2971800" cy="458787"/>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11</a:t>
            </a:fld>
            <a:endParaRPr lang="en-US" dirty="0"/>
          </a:p>
        </p:txBody>
      </p:sp>
    </p:spTree>
    <p:extLst>
      <p:ext uri="{BB962C8B-B14F-4D97-AF65-F5344CB8AC3E}">
        <p14:creationId xmlns:p14="http://schemas.microsoft.com/office/powerpoint/2010/main" val="2812650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1366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767E6196-6953-435B-9A53-CC4291501EBF}" type="slidenum">
              <a:rPr lang="en-US" altLang="en-US"/>
              <a:pPr>
                <a:spcBef>
                  <a:spcPct val="0"/>
                </a:spcBef>
                <a:buClrTx/>
                <a:buFontTx/>
                <a:buNone/>
              </a:pPr>
              <a:t>12</a:t>
            </a:fld>
            <a:endParaRPr lang="en-US" altLang="en-US" dirty="0"/>
          </a:p>
        </p:txBody>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2585188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If taxpayer says that they have been using the General Rule, send them to a paid preparer.</a:t>
            </a:r>
          </a:p>
          <a:p>
            <a:pPr eaLnBrk="1" hangingPunct="1">
              <a:spcBef>
                <a:spcPct val="0"/>
              </a:spcBef>
            </a:pPr>
            <a:r>
              <a:rPr lang="en-US" altLang="en-US" dirty="0"/>
              <a:t>Simplified General Rule is IN SCOPE while General Rule is OUT OF SCOPE</a:t>
            </a:r>
          </a:p>
        </p:txBody>
      </p:sp>
      <p:sp>
        <p:nvSpPr>
          <p:cNvPr id="14746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06F4E866-BBBF-4661-8815-2204599F2947}" type="slidenum">
              <a:rPr lang="en-US" altLang="en-US"/>
              <a:pPr>
                <a:spcBef>
                  <a:spcPct val="0"/>
                </a:spcBef>
                <a:buClrTx/>
                <a:buFontTx/>
                <a:buNone/>
              </a:pPr>
              <a:t>13</a:t>
            </a:fld>
            <a:endParaRPr lang="en-US" altLang="en-US" dirty="0"/>
          </a:p>
        </p:txBody>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4107971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altLang="en-US" dirty="0"/>
              <a:t>Simplified Method may also be called the Simplified General Rule.</a:t>
            </a:r>
            <a:endParaRPr lang="en-US" altLang="en-US" dirty="0">
              <a:solidFill>
                <a:srgbClr val="0000FF"/>
              </a:solidFill>
            </a:endParaRPr>
          </a:p>
          <a:p>
            <a:pPr eaLnBrk="1" hangingPunct="1">
              <a:spcBef>
                <a:spcPct val="0"/>
              </a:spcBef>
            </a:pPr>
            <a:endParaRPr lang="en-US" altLang="en-US" dirty="0"/>
          </a:p>
          <a:p>
            <a:pPr eaLnBrk="1" hangingPunct="1">
              <a:spcBef>
                <a:spcPct val="0"/>
              </a:spcBef>
            </a:pPr>
            <a:r>
              <a:rPr lang="en-US" altLang="en-US" dirty="0"/>
              <a:t>If taxpayer says that they have been using the General Rule, send them to a professional preparer.</a:t>
            </a:r>
          </a:p>
        </p:txBody>
      </p:sp>
      <p:sp>
        <p:nvSpPr>
          <p:cNvPr id="14848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01B8640F-3CD4-4541-8E0D-63642414E786}" type="slidenum">
              <a:rPr lang="en-US" altLang="en-US"/>
              <a:pPr>
                <a:spcBef>
                  <a:spcPct val="0"/>
                </a:spcBef>
                <a:buClrTx/>
                <a:buFontTx/>
                <a:buNone/>
              </a:pPr>
              <a:t>14</a:t>
            </a:fld>
            <a:endParaRPr lang="en-US" altLang="en-US" dirty="0"/>
          </a:p>
        </p:txBody>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5979449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Header Placeholder 3"/>
          <p:cNvSpPr>
            <a:spLocks noGrp="1"/>
          </p:cNvSpPr>
          <p:nvPr>
            <p:ph type="hdr" sz="quarter" idx="10"/>
          </p:nvPr>
        </p:nvSpPr>
        <p:spPr>
          <a:xfrm>
            <a:off x="0" y="0"/>
            <a:ext cx="2971800" cy="458788"/>
          </a:xfrm>
          <a:prstGeom prst="rect">
            <a:avLst/>
          </a:prstGeom>
        </p:spPr>
        <p:txBody>
          <a:bodyPr/>
          <a:lstStyle/>
          <a:p>
            <a:endParaRPr lang="en-US" dirty="0"/>
          </a:p>
        </p:txBody>
      </p:sp>
      <p:sp>
        <p:nvSpPr>
          <p:cNvPr id="5" name="Footer Placeholder 4"/>
          <p:cNvSpPr>
            <a:spLocks noGrp="1"/>
          </p:cNvSpPr>
          <p:nvPr>
            <p:ph type="ftr" sz="quarter" idx="11"/>
          </p:nvPr>
        </p:nvSpPr>
        <p:spPr>
          <a:xfrm>
            <a:off x="0" y="8685213"/>
            <a:ext cx="2971800" cy="458787"/>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15</a:t>
            </a:fld>
            <a:endParaRPr lang="en-US" dirty="0"/>
          </a:p>
        </p:txBody>
      </p:sp>
    </p:spTree>
    <p:extLst>
      <p:ext uri="{BB962C8B-B14F-4D97-AF65-F5344CB8AC3E}">
        <p14:creationId xmlns:p14="http://schemas.microsoft.com/office/powerpoint/2010/main" val="387279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The 12 month period</a:t>
            </a:r>
            <a:r>
              <a:rPr lang="en-US" b="1" baseline="0" dirty="0"/>
              <a:t> spans across year end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1" baseline="0" dirty="0"/>
              <a:t>More info can be found in IRS Pubs 590-B for IRAs and Pub 575 or Pub 721 for pensions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1" baseline="0" dirty="0"/>
              <a:t>Note: an RMD cannot be rolled over</a:t>
            </a:r>
            <a:endParaRPr lang="en-US" dirty="0"/>
          </a:p>
          <a:p>
            <a:endParaRPr lang="en-US" dirty="0"/>
          </a:p>
        </p:txBody>
      </p:sp>
      <p:sp>
        <p:nvSpPr>
          <p:cNvPr id="4" name="Header Placeholder 3"/>
          <p:cNvSpPr>
            <a:spLocks noGrp="1"/>
          </p:cNvSpPr>
          <p:nvPr>
            <p:ph type="hdr" sz="quarter" idx="10"/>
          </p:nvPr>
        </p:nvSpPr>
        <p:spPr>
          <a:xfrm>
            <a:off x="0" y="0"/>
            <a:ext cx="2971800" cy="458788"/>
          </a:xfrm>
          <a:prstGeom prst="rect">
            <a:avLst/>
          </a:prstGeom>
        </p:spPr>
        <p:txBody>
          <a:bodyPr/>
          <a:lstStyle/>
          <a:p>
            <a:endParaRPr lang="en-US" dirty="0"/>
          </a:p>
        </p:txBody>
      </p:sp>
      <p:sp>
        <p:nvSpPr>
          <p:cNvPr id="5" name="Footer Placeholder 4"/>
          <p:cNvSpPr>
            <a:spLocks noGrp="1"/>
          </p:cNvSpPr>
          <p:nvPr>
            <p:ph type="ftr" sz="quarter" idx="11"/>
          </p:nvPr>
        </p:nvSpPr>
        <p:spPr>
          <a:xfrm>
            <a:off x="0" y="8685213"/>
            <a:ext cx="2971800" cy="458787"/>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16</a:t>
            </a:fld>
            <a:endParaRPr lang="en-US" dirty="0"/>
          </a:p>
        </p:txBody>
      </p:sp>
    </p:spTree>
    <p:extLst>
      <p:ext uri="{BB962C8B-B14F-4D97-AF65-F5344CB8AC3E}">
        <p14:creationId xmlns:p14="http://schemas.microsoft.com/office/powerpoint/2010/main" val="3470995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Header Placeholder 3"/>
          <p:cNvSpPr>
            <a:spLocks noGrp="1"/>
          </p:cNvSpPr>
          <p:nvPr>
            <p:ph type="hdr" sz="quarter" idx="10"/>
          </p:nvPr>
        </p:nvSpPr>
        <p:spPr>
          <a:xfrm>
            <a:off x="0" y="0"/>
            <a:ext cx="2971800" cy="458788"/>
          </a:xfrm>
          <a:prstGeom prst="rect">
            <a:avLst/>
          </a:prstGeom>
        </p:spPr>
        <p:txBody>
          <a:bodyPr/>
          <a:lstStyle/>
          <a:p>
            <a:endParaRPr lang="en-US" dirty="0"/>
          </a:p>
        </p:txBody>
      </p:sp>
      <p:sp>
        <p:nvSpPr>
          <p:cNvPr id="5" name="Footer Placeholder 4"/>
          <p:cNvSpPr>
            <a:spLocks noGrp="1"/>
          </p:cNvSpPr>
          <p:nvPr>
            <p:ph type="ftr" sz="quarter" idx="11"/>
          </p:nvPr>
        </p:nvSpPr>
        <p:spPr>
          <a:xfrm>
            <a:off x="0" y="8685213"/>
            <a:ext cx="2971800" cy="458787"/>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17</a:t>
            </a:fld>
            <a:endParaRPr lang="en-US" dirty="0"/>
          </a:p>
        </p:txBody>
      </p:sp>
    </p:spTree>
    <p:extLst>
      <p:ext uri="{BB962C8B-B14F-4D97-AF65-F5344CB8AC3E}">
        <p14:creationId xmlns:p14="http://schemas.microsoft.com/office/powerpoint/2010/main" val="2090409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Header Placeholder 3"/>
          <p:cNvSpPr>
            <a:spLocks noGrp="1"/>
          </p:cNvSpPr>
          <p:nvPr>
            <p:ph type="hdr" sz="quarter" idx="10"/>
          </p:nvPr>
        </p:nvSpPr>
        <p:spPr>
          <a:xfrm>
            <a:off x="0" y="0"/>
            <a:ext cx="2971800" cy="458788"/>
          </a:xfrm>
        </p:spPr>
        <p:txBody>
          <a:bodyPr/>
          <a:lstStyle/>
          <a:p>
            <a:endParaRPr lang="en-US"/>
          </a:p>
        </p:txBody>
      </p:sp>
      <p:sp>
        <p:nvSpPr>
          <p:cNvPr id="5" name="Footer Placeholder 4"/>
          <p:cNvSpPr>
            <a:spLocks noGrp="1"/>
          </p:cNvSpPr>
          <p:nvPr>
            <p:ph type="ftr" sz="quarter" idx="11"/>
          </p:nvPr>
        </p:nvSpPr>
        <p:spPr>
          <a:xfrm>
            <a:off x="0" y="8685213"/>
            <a:ext cx="2971800" cy="458787"/>
          </a:xfrm>
        </p:spPr>
        <p:txBody>
          <a:bodyPr/>
          <a:lstStyle/>
          <a:p>
            <a:endParaRPr lang="en-US"/>
          </a:p>
        </p:txBody>
      </p:sp>
      <p:sp>
        <p:nvSpPr>
          <p:cNvPr id="6" name="Slide Number Placeholder 5"/>
          <p:cNvSpPr>
            <a:spLocks noGrp="1"/>
          </p:cNvSpPr>
          <p:nvPr>
            <p:ph type="sldNum" sz="quarter" idx="12"/>
          </p:nvPr>
        </p:nvSpPr>
        <p:spPr>
          <a:xfrm>
            <a:off x="3884613" y="8685213"/>
            <a:ext cx="2971800" cy="458787"/>
          </a:xfrm>
        </p:spPr>
        <p:txBody>
          <a:bodyPr/>
          <a:lstStyle/>
          <a:p>
            <a:fld id="{9AB10A56-FCCE-4D84-A038-16BE1E84DC89}" type="slidenum">
              <a:rPr lang="en-US" smtClean="0"/>
              <a:t>18</a:t>
            </a:fld>
            <a:endParaRPr lang="en-US"/>
          </a:p>
        </p:txBody>
      </p:sp>
    </p:spTree>
    <p:extLst>
      <p:ext uri="{BB962C8B-B14F-4D97-AF65-F5344CB8AC3E}">
        <p14:creationId xmlns:p14="http://schemas.microsoft.com/office/powerpoint/2010/main" val="2774672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628650"/>
            <a:ext cx="4117975" cy="3087688"/>
          </a:xfrm>
          <a:prstGeom prst="rect">
            <a:avLst/>
          </a:prstGeom>
        </p:spPr>
      </p:sp>
      <p:sp>
        <p:nvSpPr>
          <p:cNvPr id="3" name="Notes Placeholder 2"/>
          <p:cNvSpPr>
            <a:spLocks noGrp="1"/>
          </p:cNvSpPr>
          <p:nvPr>
            <p:ph type="body" idx="1"/>
          </p:nvPr>
        </p:nvSpPr>
        <p:spPr>
          <a:xfrm>
            <a:off x="685800" y="3734458"/>
            <a:ext cx="5486400" cy="4799942"/>
          </a:xfrm>
          <a:prstGeom prst="rect">
            <a:avLst/>
          </a:prstGeom>
        </p:spPr>
        <p:txBody>
          <a:bodyPr/>
          <a:lstStyle/>
          <a:p>
            <a:r>
              <a:rPr lang="en-US" dirty="0"/>
              <a:t>Find instructions in P4012.</a:t>
            </a:r>
          </a:p>
          <a:p>
            <a:r>
              <a:rPr lang="en-US" dirty="0"/>
              <a:t>IRS may audit your income tax return to verify that taxpayer qualified for a waiver.</a:t>
            </a:r>
          </a:p>
          <a:p>
            <a:endParaRPr lang="en-US" dirty="0"/>
          </a:p>
          <a:p>
            <a:pPr marL="0" marR="0" lvl="1" indent="0" algn="l" defTabSz="457200" rtl="0" eaLnBrk="1" fontAlgn="auto" latinLnBrk="0" hangingPunct="1">
              <a:lnSpc>
                <a:spcPct val="100000"/>
              </a:lnSpc>
              <a:spcBef>
                <a:spcPts val="0"/>
              </a:spcBef>
              <a:spcAft>
                <a:spcPts val="0"/>
              </a:spcAft>
              <a:buClrTx/>
              <a:buSzTx/>
              <a:buFont typeface="Arial"/>
              <a:buChar char="•"/>
              <a:tabLst/>
              <a:defRPr/>
            </a:pPr>
            <a:r>
              <a:rPr lang="en-US" dirty="0"/>
              <a:t> Rollover made as soon as practicable (usually within 30 days) after reasons for delay no longer prevent taxpayer from making contribution</a:t>
            </a:r>
          </a:p>
          <a:p>
            <a:endParaRPr lang="en-US" dirty="0"/>
          </a:p>
          <a:p>
            <a:pPr marL="234950" indent="-234950">
              <a:buFont typeface="Arial"/>
              <a:buChar char="•"/>
            </a:pPr>
            <a:r>
              <a:rPr lang="en-US" dirty="0"/>
              <a:t>Rollover - </a:t>
            </a:r>
            <a:r>
              <a:rPr lang="en-US" u="sng" dirty="0"/>
              <a:t>Indirect transfer</a:t>
            </a:r>
          </a:p>
          <a:p>
            <a:pPr marL="512763" lvl="1" indent="-282575">
              <a:buFont typeface="Arial" panose="020B0604020202020204" pitchFamily="34" charset="0"/>
              <a:buChar char="•"/>
            </a:pPr>
            <a:r>
              <a:rPr lang="en-US" dirty="0"/>
              <a:t>Written self-certification-Certification Model Letter in the Appendix of Rev. Proc. 2016-47 Waiver of 60-Day Rollover Requirement Section 3.</a:t>
            </a:r>
          </a:p>
          <a:p>
            <a:pPr marL="512763" lvl="1" indent="-282575">
              <a:buFont typeface="Arial" panose="020B0604020202020204" pitchFamily="34" charset="0"/>
              <a:buChar char="•"/>
            </a:pPr>
            <a:r>
              <a:rPr lang="en-US" dirty="0"/>
              <a:t>Eleven Conditions for self-certification</a:t>
            </a:r>
          </a:p>
          <a:p>
            <a:pPr marL="803275" lvl="2" indent="-282575">
              <a:buFont typeface="Arial" panose="020B0604020202020204" pitchFamily="34" charset="0"/>
              <a:buChar char="•"/>
            </a:pPr>
            <a:r>
              <a:rPr lang="en-US" dirty="0"/>
              <a:t>Error committed by the financial institution…</a:t>
            </a:r>
          </a:p>
          <a:p>
            <a:pPr marL="803275" lvl="2" indent="-282575">
              <a:buFont typeface="Arial" panose="020B0604020202020204" pitchFamily="34" charset="0"/>
              <a:buChar char="•"/>
            </a:pPr>
            <a:r>
              <a:rPr lang="en-US" dirty="0"/>
              <a:t>Distribution, in form of check, was misplaced or never cashed</a:t>
            </a:r>
          </a:p>
          <a:p>
            <a:pPr marL="803275" lvl="2" indent="-282575">
              <a:buFont typeface="Arial" panose="020B0604020202020204" pitchFamily="34" charset="0"/>
              <a:buChar char="•"/>
            </a:pPr>
            <a:r>
              <a:rPr lang="en-US" dirty="0"/>
              <a:t>Distribution deposited into and remained in account mistakenly thought to be an eligible retirement plan</a:t>
            </a:r>
          </a:p>
          <a:p>
            <a:pPr marL="803275" lvl="2" indent="-282575">
              <a:buFont typeface="Arial" panose="020B0604020202020204" pitchFamily="34" charset="0"/>
              <a:buChar char="•"/>
            </a:pPr>
            <a:r>
              <a:rPr lang="en-US" dirty="0"/>
              <a:t>TP’s principal resident was severely damaged</a:t>
            </a:r>
          </a:p>
          <a:p>
            <a:pPr marL="803275" lvl="2" indent="-282575">
              <a:buFont typeface="Arial" panose="020B0604020202020204" pitchFamily="34" charset="0"/>
              <a:buChar char="•"/>
            </a:pPr>
            <a:r>
              <a:rPr lang="en-US" dirty="0"/>
              <a:t>Member of TP’s family died</a:t>
            </a:r>
          </a:p>
          <a:p>
            <a:pPr marL="803275" lvl="2" indent="-282575">
              <a:buFont typeface="Arial" panose="020B0604020202020204" pitchFamily="34" charset="0"/>
              <a:buChar char="•"/>
            </a:pPr>
            <a:r>
              <a:rPr lang="en-US" dirty="0"/>
              <a:t>TP or a member of the TP’s family was seriously ill</a:t>
            </a:r>
          </a:p>
          <a:p>
            <a:pPr marL="803275" lvl="2" indent="-282575">
              <a:buFont typeface="Arial" panose="020B0604020202020204" pitchFamily="34" charset="0"/>
              <a:buChar char="•"/>
            </a:pPr>
            <a:r>
              <a:rPr lang="en-US" dirty="0"/>
              <a:t>TP was incarcerated</a:t>
            </a:r>
          </a:p>
          <a:p>
            <a:pPr marL="803275" lvl="2" indent="-282575">
              <a:buFont typeface="Arial" panose="020B0604020202020204" pitchFamily="34" charset="0"/>
              <a:buChar char="•"/>
            </a:pPr>
            <a:r>
              <a:rPr lang="en-US" dirty="0"/>
              <a:t>Restrictions were imposed by a foreign country</a:t>
            </a:r>
          </a:p>
          <a:p>
            <a:pPr marL="803275" lvl="2" indent="-282575">
              <a:buFont typeface="Arial" panose="020B0604020202020204" pitchFamily="34" charset="0"/>
              <a:buChar char="•"/>
            </a:pPr>
            <a:r>
              <a:rPr lang="en-US" dirty="0"/>
              <a:t>Postal error occurred</a:t>
            </a:r>
          </a:p>
          <a:p>
            <a:pPr marL="803275" lvl="2" indent="-282575">
              <a:buFont typeface="Arial" panose="020B0604020202020204" pitchFamily="34" charset="0"/>
              <a:buChar char="•"/>
            </a:pPr>
            <a:r>
              <a:rPr lang="en-US" dirty="0"/>
              <a:t>Distribution made on account of a levy under §§6331 and proceeds of levy have been returned to the TP</a:t>
            </a:r>
          </a:p>
          <a:p>
            <a:pPr marL="803275" lvl="2" indent="-282575">
              <a:buFont typeface="Arial" panose="020B0604020202020204" pitchFamily="34" charset="0"/>
              <a:buChar char="•"/>
            </a:pPr>
            <a:r>
              <a:rPr lang="en-US" dirty="0"/>
              <a:t>Party making distribution to which rollover relates delayed providing information that the receiving plan or IRA required to complete the rollover despite the TP’s reasonable efforts to obtain the information</a:t>
            </a:r>
          </a:p>
          <a:p>
            <a:endParaRPr lang="en-US" dirty="0"/>
          </a:p>
        </p:txBody>
      </p:sp>
      <p:sp>
        <p:nvSpPr>
          <p:cNvPr id="4" name="Header Placeholder 3"/>
          <p:cNvSpPr>
            <a:spLocks noGrp="1"/>
          </p:cNvSpPr>
          <p:nvPr>
            <p:ph type="hdr" sz="quarter" idx="10"/>
          </p:nvPr>
        </p:nvSpPr>
        <p:spPr>
          <a:xfrm>
            <a:off x="0" y="0"/>
            <a:ext cx="2971800" cy="458788"/>
          </a:xfrm>
          <a:prstGeom prst="rect">
            <a:avLst/>
          </a:prstGeom>
        </p:spPr>
        <p:txBody>
          <a:bodyPr/>
          <a:lstStyle/>
          <a:p>
            <a:endParaRPr lang="en-US" dirty="0"/>
          </a:p>
        </p:txBody>
      </p:sp>
      <p:sp>
        <p:nvSpPr>
          <p:cNvPr id="5" name="Footer Placeholder 4"/>
          <p:cNvSpPr>
            <a:spLocks noGrp="1"/>
          </p:cNvSpPr>
          <p:nvPr>
            <p:ph type="ftr" sz="quarter" idx="11"/>
          </p:nvPr>
        </p:nvSpPr>
        <p:spPr>
          <a:xfrm>
            <a:off x="0" y="8685213"/>
            <a:ext cx="2971800" cy="458787"/>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19</a:t>
            </a:fld>
            <a:endParaRPr lang="en-US" dirty="0"/>
          </a:p>
        </p:txBody>
      </p:sp>
    </p:spTree>
    <p:extLst>
      <p:ext uri="{BB962C8B-B14F-4D97-AF65-F5344CB8AC3E}">
        <p14:creationId xmlns:p14="http://schemas.microsoft.com/office/powerpoint/2010/main" val="335068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Header Placeholder 3"/>
          <p:cNvSpPr>
            <a:spLocks noGrp="1"/>
          </p:cNvSpPr>
          <p:nvPr>
            <p:ph type="hdr" sz="quarter" idx="10"/>
          </p:nvPr>
        </p:nvSpPr>
        <p:spPr>
          <a:xfrm>
            <a:off x="0" y="0"/>
            <a:ext cx="2971800" cy="458788"/>
          </a:xfrm>
        </p:spPr>
        <p:txBody>
          <a:bodyPr/>
          <a:lstStyle/>
          <a:p>
            <a:endParaRPr lang="en-US"/>
          </a:p>
        </p:txBody>
      </p:sp>
      <p:sp>
        <p:nvSpPr>
          <p:cNvPr id="5" name="Footer Placeholder 4"/>
          <p:cNvSpPr>
            <a:spLocks noGrp="1"/>
          </p:cNvSpPr>
          <p:nvPr>
            <p:ph type="ftr" sz="quarter" idx="11"/>
          </p:nvPr>
        </p:nvSpPr>
        <p:spPr>
          <a:xfrm>
            <a:off x="0" y="8685213"/>
            <a:ext cx="2971800" cy="458787"/>
          </a:xfrm>
        </p:spPr>
        <p:txBody>
          <a:bodyPr/>
          <a:lstStyle/>
          <a:p>
            <a:endParaRPr lang="en-US"/>
          </a:p>
        </p:txBody>
      </p:sp>
      <p:sp>
        <p:nvSpPr>
          <p:cNvPr id="6" name="Slide Number Placeholder 5"/>
          <p:cNvSpPr>
            <a:spLocks noGrp="1"/>
          </p:cNvSpPr>
          <p:nvPr>
            <p:ph type="sldNum" sz="quarter" idx="12"/>
          </p:nvPr>
        </p:nvSpPr>
        <p:spPr>
          <a:xfrm>
            <a:off x="3884613" y="8685213"/>
            <a:ext cx="2971800" cy="458787"/>
          </a:xfrm>
        </p:spPr>
        <p:txBody>
          <a:bodyPr/>
          <a:lstStyle/>
          <a:p>
            <a:fld id="{9AB10A56-FCCE-4D84-A038-16BE1E84DC89}" type="slidenum">
              <a:rPr lang="en-US" smtClean="0"/>
              <a:t>2</a:t>
            </a:fld>
            <a:endParaRPr lang="en-US"/>
          </a:p>
        </p:txBody>
      </p:sp>
    </p:spTree>
    <p:extLst>
      <p:ext uri="{BB962C8B-B14F-4D97-AF65-F5344CB8AC3E}">
        <p14:creationId xmlns:p14="http://schemas.microsoft.com/office/powerpoint/2010/main" val="3910689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Header Placeholder 3"/>
          <p:cNvSpPr>
            <a:spLocks noGrp="1"/>
          </p:cNvSpPr>
          <p:nvPr>
            <p:ph type="hdr" sz="quarter" idx="10"/>
          </p:nvPr>
        </p:nvSpPr>
        <p:spPr>
          <a:xfrm>
            <a:off x="0" y="0"/>
            <a:ext cx="2971800" cy="458788"/>
          </a:xfrm>
        </p:spPr>
        <p:txBody>
          <a:bodyPr/>
          <a:lstStyle/>
          <a:p>
            <a:endParaRPr lang="en-US"/>
          </a:p>
        </p:txBody>
      </p:sp>
      <p:sp>
        <p:nvSpPr>
          <p:cNvPr id="5" name="Footer Placeholder 4"/>
          <p:cNvSpPr>
            <a:spLocks noGrp="1"/>
          </p:cNvSpPr>
          <p:nvPr>
            <p:ph type="ftr" sz="quarter" idx="11"/>
          </p:nvPr>
        </p:nvSpPr>
        <p:spPr>
          <a:xfrm>
            <a:off x="0" y="8685213"/>
            <a:ext cx="2971800" cy="458787"/>
          </a:xfrm>
        </p:spPr>
        <p:txBody>
          <a:bodyPr/>
          <a:lstStyle/>
          <a:p>
            <a:endParaRPr lang="en-US"/>
          </a:p>
        </p:txBody>
      </p:sp>
      <p:sp>
        <p:nvSpPr>
          <p:cNvPr id="6" name="Slide Number Placeholder 5"/>
          <p:cNvSpPr>
            <a:spLocks noGrp="1"/>
          </p:cNvSpPr>
          <p:nvPr>
            <p:ph type="sldNum" sz="quarter" idx="12"/>
          </p:nvPr>
        </p:nvSpPr>
        <p:spPr>
          <a:xfrm>
            <a:off x="3884613" y="8685213"/>
            <a:ext cx="2971800" cy="458787"/>
          </a:xfrm>
        </p:spPr>
        <p:txBody>
          <a:bodyPr/>
          <a:lstStyle/>
          <a:p>
            <a:fld id="{9AB10A56-FCCE-4D84-A038-16BE1E84DC89}" type="slidenum">
              <a:rPr lang="en-US" smtClean="0"/>
              <a:t>20</a:t>
            </a:fld>
            <a:endParaRPr lang="en-US"/>
          </a:p>
        </p:txBody>
      </p:sp>
    </p:spTree>
    <p:extLst>
      <p:ext uri="{BB962C8B-B14F-4D97-AF65-F5344CB8AC3E}">
        <p14:creationId xmlns:p14="http://schemas.microsoft.com/office/powerpoint/2010/main" val="16338552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2"/>
          <p:cNvSpPr>
            <a:spLocks noGrp="1" noRot="1" noChangeAspect="1" noChangeArrowheads="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 name="Slide Number Placeholder 4"/>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21</a:t>
            </a:fld>
            <a:endParaRPr lang="en-US" dirty="0"/>
          </a:p>
        </p:txBody>
      </p:sp>
      <p:sp>
        <p:nvSpPr>
          <p:cNvPr id="6" name="Footer Placeholder 5"/>
          <p:cNvSpPr>
            <a:spLocks noGrp="1"/>
          </p:cNvSpPr>
          <p:nvPr>
            <p:ph type="ftr" sz="quarter" idx="13"/>
          </p:nvPr>
        </p:nvSpPr>
        <p:spPr>
          <a:xfrm>
            <a:off x="0" y="8685213"/>
            <a:ext cx="2971800" cy="458787"/>
          </a:xfrm>
          <a:prstGeom prst="rect">
            <a:avLst/>
          </a:prstGeom>
        </p:spPr>
        <p:txBody>
          <a:bodyPr/>
          <a:lstStyle/>
          <a:p>
            <a:endParaRPr lang="en-US" dirty="0"/>
          </a:p>
        </p:txBody>
      </p:sp>
      <p:sp>
        <p:nvSpPr>
          <p:cNvPr id="7" name="Header Placeholder 6"/>
          <p:cNvSpPr>
            <a:spLocks noGrp="1"/>
          </p:cNvSpPr>
          <p:nvPr>
            <p:ph type="hdr" sz="quarter" idx="14"/>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39817806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9"/>
          <p:cNvSpPr>
            <a:spLocks noGrp="1" noChangeArrowheads="1"/>
          </p:cNvSpPr>
          <p:nvPr>
            <p:ph type="sldNum" sz="quarter" idx="5"/>
          </p:nvPr>
        </p:nvSpPr>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fld id="{4772334E-1E42-45E3-8A0D-58645DD0057D}" type="slidenum">
              <a:rPr lang="en-US" altLang="en-US" smtClean="0"/>
              <a:pPr/>
              <a:t>22</a:t>
            </a:fld>
            <a:endParaRPr lang="en-US" altLang="en-US" dirty="0"/>
          </a:p>
        </p:txBody>
      </p:sp>
      <p:sp>
        <p:nvSpPr>
          <p:cNvPr id="7" name="Slide Image Placeholder 6"/>
          <p:cNvSpPr>
            <a:spLocks noGrp="1" noRot="1" noChangeAspect="1"/>
          </p:cNvSpPr>
          <p:nvPr>
            <p:ph type="sldImg"/>
          </p:nvPr>
        </p:nvSpPr>
        <p:spPr/>
      </p:sp>
      <p:sp>
        <p:nvSpPr>
          <p:cNvPr id="8" name="Notes Placeholder 7"/>
          <p:cNvSpPr>
            <a:spLocks noGrp="1"/>
          </p:cNvSpPr>
          <p:nvPr>
            <p:ph type="body" idx="1"/>
          </p:nvPr>
        </p:nvSpPr>
        <p:spPr/>
        <p:txBody>
          <a:bodyPr/>
          <a:lstStyle/>
          <a:p>
            <a:r>
              <a:rPr lang="en-US" altLang="en-US" dirty="0"/>
              <a:t>Traditional IRA</a:t>
            </a:r>
          </a:p>
          <a:p>
            <a:pPr lvl="1"/>
            <a:r>
              <a:rPr lang="en-US" altLang="en-US" dirty="0"/>
              <a:t>typically, fully deducted when contribution was made and therefor distribution is fully taxable</a:t>
            </a:r>
          </a:p>
          <a:p>
            <a:pPr lvl="1"/>
            <a:r>
              <a:rPr lang="en-US" altLang="en-US" dirty="0"/>
              <a:t>If not, need form 8606 Part I – look at prior year</a:t>
            </a:r>
          </a:p>
          <a:p>
            <a:r>
              <a:rPr lang="en-US" altLang="en-US" dirty="0"/>
              <a:t>SIMPLE/SEP A variation of a traditional IRA that may be partly or wholly funded by an employer</a:t>
            </a:r>
          </a:p>
          <a:p>
            <a:r>
              <a:rPr lang="en-US" altLang="en-US" dirty="0"/>
              <a:t>Typically, fully taxable when distributed</a:t>
            </a:r>
          </a:p>
          <a:p>
            <a:endParaRPr lang="en-US" altLang="en-US" dirty="0"/>
          </a:p>
          <a:p>
            <a:r>
              <a:rPr lang="en-US" altLang="en-US" dirty="0"/>
              <a:t>Roth</a:t>
            </a:r>
          </a:p>
          <a:p>
            <a:pPr lvl="1"/>
            <a:r>
              <a:rPr lang="en-US" altLang="en-US" dirty="0"/>
              <a:t>Not deductible when contribution is made</a:t>
            </a:r>
          </a:p>
          <a:p>
            <a:pPr lvl="1"/>
            <a:r>
              <a:rPr lang="en-US" altLang="en-US" dirty="0"/>
              <a:t>Not taxable when distributed – IF rules are followed</a:t>
            </a:r>
          </a:p>
          <a:p>
            <a:endParaRPr lang="en-US" dirty="0"/>
          </a:p>
        </p:txBody>
      </p:sp>
    </p:spTree>
    <p:extLst>
      <p:ext uri="{BB962C8B-B14F-4D97-AF65-F5344CB8AC3E}">
        <p14:creationId xmlns:p14="http://schemas.microsoft.com/office/powerpoint/2010/main" val="27968315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9"/>
          <p:cNvSpPr>
            <a:spLocks noGrp="1" noChangeArrowheads="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4772334E-1E42-45E3-8A0D-58645DD0057D}" type="slidenum">
              <a:rPr lang="en-US" altLang="en-US"/>
              <a:pPr>
                <a:spcBef>
                  <a:spcPct val="0"/>
                </a:spcBef>
                <a:buClrTx/>
                <a:buFontTx/>
                <a:buNone/>
              </a:pPr>
              <a:t>23</a:t>
            </a:fld>
            <a:endParaRPr lang="en-US" altLang="en-US" dirty="0"/>
          </a:p>
        </p:txBody>
      </p:sp>
      <p:sp>
        <p:nvSpPr>
          <p:cNvPr id="103427" name="Rectangle 1"/>
          <p:cNvSpPr>
            <a:spLocks noGrp="1" noRot="1" noChangeAspect="1" noChangeArrowheads="1" noTextEdit="1"/>
          </p:cNvSpPr>
          <p:nvPr>
            <p:ph type="sldImg"/>
          </p:nvPr>
        </p:nvSpPr>
        <p:spPr bwMode="auto">
          <a:xfrm>
            <a:off x="1371600" y="1143000"/>
            <a:ext cx="4114800" cy="3086100"/>
          </a:xfrm>
          <a:prstGeom prst="rect">
            <a:avLst/>
          </a:prstGeom>
          <a:solidFill>
            <a:srgbClr val="FFFFFF"/>
          </a:solidFill>
          <a:ln>
            <a:solidFill>
              <a:srgbClr val="000000"/>
            </a:solidFill>
            <a:miter lim="800000"/>
            <a:headEnd/>
            <a:tailEnd/>
          </a:ln>
        </p:spPr>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28731712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9"/>
          <p:cNvSpPr>
            <a:spLocks noGrp="1" noChangeArrowheads="1"/>
          </p:cNvSpPr>
          <p:nvPr>
            <p:ph type="sldNum" sz="quarter" idx="5"/>
          </p:nvPr>
        </p:nvSpPr>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fld id="{4F240531-E7EE-4294-AF6C-DD7250771F89}" type="slidenum">
              <a:rPr lang="en-US" altLang="en-US" smtClean="0"/>
              <a:pPr/>
              <a:t>24</a:t>
            </a:fld>
            <a:endParaRPr lang="en-US" altLang="en-US" dirty="0"/>
          </a:p>
        </p:txBody>
      </p:sp>
      <p:sp>
        <p:nvSpPr>
          <p:cNvPr id="3" name="Slide Image Placeholder 2"/>
          <p:cNvSpPr>
            <a:spLocks noGrp="1" noRot="1" noChangeAspect="1"/>
          </p:cNvSpPr>
          <p:nvPr>
            <p:ph type="sldImg"/>
          </p:nvPr>
        </p:nvSpPr>
        <p:spPr/>
      </p:sp>
      <p:sp>
        <p:nvSpPr>
          <p:cNvPr id="4" name="Notes Placeholder 3"/>
          <p:cNvSpPr>
            <a:spLocks noGrp="1"/>
          </p:cNvSpPr>
          <p:nvPr>
            <p:ph type="body" idx="1"/>
          </p:nvPr>
        </p:nvSpPr>
        <p:spPr/>
        <p:txBody>
          <a:bodyPr/>
          <a:lstStyle/>
          <a:p>
            <a:r>
              <a:rPr lang="en-US" altLang="en-US" dirty="0"/>
              <a:t>The IRA owner can have multiple IRAs at various financial institutions or brokerages.</a:t>
            </a:r>
          </a:p>
          <a:p>
            <a:endParaRPr lang="en-US" altLang="en-US" dirty="0"/>
          </a:p>
          <a:p>
            <a:r>
              <a:rPr lang="en-US" altLang="en-US" dirty="0"/>
              <a:t>At the taxpayer’s choice:</a:t>
            </a:r>
          </a:p>
          <a:p>
            <a:r>
              <a:rPr lang="en-US" altLang="en-US" dirty="0"/>
              <a:t>The RMD is computed on the total of all IRAs and can be withdrawn from any IRA or IRAs.</a:t>
            </a:r>
          </a:p>
          <a:p>
            <a:r>
              <a:rPr lang="en-US" altLang="en-US" dirty="0"/>
              <a:t>Alternatively, the RMD can be computed for each IRA and withdrawn from that IRA.</a:t>
            </a:r>
          </a:p>
          <a:p>
            <a:endParaRPr lang="en-US" altLang="en-US" dirty="0"/>
          </a:p>
          <a:p>
            <a:endParaRPr lang="en-US" dirty="0"/>
          </a:p>
        </p:txBody>
      </p:sp>
    </p:spTree>
    <p:extLst>
      <p:ext uri="{BB962C8B-B14F-4D97-AF65-F5344CB8AC3E}">
        <p14:creationId xmlns:p14="http://schemas.microsoft.com/office/powerpoint/2010/main" val="35954840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When an employee rolls</a:t>
            </a:r>
            <a:r>
              <a:rPr lang="en-US" baseline="0" dirty="0"/>
              <a:t> over their 401(k) from an employer plan to a traditional IRA, they can roll amounts attributable to pre-tax contributions only</a:t>
            </a:r>
          </a:p>
          <a:p>
            <a:r>
              <a:rPr lang="en-US" baseline="0" dirty="0"/>
              <a:t>So, IRAs started from an employer plan rollover would not have basis</a:t>
            </a:r>
          </a:p>
          <a:p>
            <a:endParaRPr lang="en-US" baseline="0" dirty="0"/>
          </a:p>
          <a:p>
            <a:r>
              <a:rPr lang="en-US" baseline="0" dirty="0"/>
              <a:t>No Form 8606 filed when contributions not fully deductable – taxpayer looses basis in IRA and IRA becomes fully taxable</a:t>
            </a:r>
          </a:p>
          <a:p>
            <a:endParaRPr lang="en-US" dirty="0"/>
          </a:p>
        </p:txBody>
      </p:sp>
      <p:sp>
        <p:nvSpPr>
          <p:cNvPr id="4" name="Header Placeholder 3"/>
          <p:cNvSpPr>
            <a:spLocks noGrp="1"/>
          </p:cNvSpPr>
          <p:nvPr>
            <p:ph type="hdr" sz="quarter" idx="10"/>
          </p:nvPr>
        </p:nvSpPr>
        <p:spPr>
          <a:xfrm>
            <a:off x="0" y="0"/>
            <a:ext cx="2971800" cy="458788"/>
          </a:xfrm>
          <a:prstGeom prst="rect">
            <a:avLst/>
          </a:prstGeom>
        </p:spPr>
        <p:txBody>
          <a:bodyPr/>
          <a:lstStyle/>
          <a:p>
            <a:endParaRPr lang="en-US" dirty="0"/>
          </a:p>
        </p:txBody>
      </p:sp>
      <p:sp>
        <p:nvSpPr>
          <p:cNvPr id="5" name="Footer Placeholder 4"/>
          <p:cNvSpPr>
            <a:spLocks noGrp="1"/>
          </p:cNvSpPr>
          <p:nvPr>
            <p:ph type="ftr" sz="quarter" idx="11"/>
          </p:nvPr>
        </p:nvSpPr>
        <p:spPr>
          <a:xfrm>
            <a:off x="0" y="8685213"/>
            <a:ext cx="2971800" cy="458787"/>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25</a:t>
            </a:fld>
            <a:endParaRPr lang="en-US" dirty="0"/>
          </a:p>
        </p:txBody>
      </p:sp>
    </p:spTree>
    <p:extLst>
      <p:ext uri="{BB962C8B-B14F-4D97-AF65-F5344CB8AC3E}">
        <p14:creationId xmlns:p14="http://schemas.microsoft.com/office/powerpoint/2010/main" val="15394603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Rectangle 3"/>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 name="Slide Number Placeholder 4"/>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26</a:t>
            </a:fld>
            <a:endParaRPr lang="en-US" dirty="0"/>
          </a:p>
        </p:txBody>
      </p:sp>
      <p:sp>
        <p:nvSpPr>
          <p:cNvPr id="6" name="Footer Placeholder 5"/>
          <p:cNvSpPr>
            <a:spLocks noGrp="1"/>
          </p:cNvSpPr>
          <p:nvPr>
            <p:ph type="ftr" sz="quarter" idx="13"/>
          </p:nvPr>
        </p:nvSpPr>
        <p:spPr>
          <a:xfrm>
            <a:off x="0" y="8685213"/>
            <a:ext cx="2971800" cy="458787"/>
          </a:xfrm>
          <a:prstGeom prst="rect">
            <a:avLst/>
          </a:prstGeom>
        </p:spPr>
        <p:txBody>
          <a:bodyPr/>
          <a:lstStyle/>
          <a:p>
            <a:endParaRPr lang="en-US" dirty="0"/>
          </a:p>
        </p:txBody>
      </p:sp>
      <p:sp>
        <p:nvSpPr>
          <p:cNvPr id="7" name="Header Placeholder 6"/>
          <p:cNvSpPr>
            <a:spLocks noGrp="1"/>
          </p:cNvSpPr>
          <p:nvPr>
            <p:ph type="hdr" sz="quarter" idx="14"/>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10271088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Since</a:t>
            </a:r>
            <a:r>
              <a:rPr lang="en-US" baseline="0" dirty="0"/>
              <a:t> contributions were never deducted, taxpayers have basis in their Roth IRAs.</a:t>
            </a:r>
          </a:p>
          <a:p>
            <a:r>
              <a:rPr lang="en-US" baseline="0" dirty="0"/>
              <a:t>That basis is taken into account when the distribution does not qualify for full tax-free treatment – out of scope.</a:t>
            </a:r>
            <a:endParaRPr lang="en-US" dirty="0"/>
          </a:p>
        </p:txBody>
      </p:sp>
      <p:sp>
        <p:nvSpPr>
          <p:cNvPr id="4" name="Header Placeholder 3"/>
          <p:cNvSpPr>
            <a:spLocks noGrp="1"/>
          </p:cNvSpPr>
          <p:nvPr>
            <p:ph type="hdr" sz="quarter" idx="10"/>
          </p:nvPr>
        </p:nvSpPr>
        <p:spPr>
          <a:xfrm>
            <a:off x="0" y="0"/>
            <a:ext cx="2971800" cy="458788"/>
          </a:xfrm>
          <a:prstGeom prst="rect">
            <a:avLst/>
          </a:prstGeom>
        </p:spPr>
        <p:txBody>
          <a:bodyPr/>
          <a:lstStyle/>
          <a:p>
            <a:endParaRPr lang="en-US" dirty="0"/>
          </a:p>
        </p:txBody>
      </p:sp>
      <p:sp>
        <p:nvSpPr>
          <p:cNvPr id="5" name="Footer Placeholder 4"/>
          <p:cNvSpPr>
            <a:spLocks noGrp="1"/>
          </p:cNvSpPr>
          <p:nvPr>
            <p:ph type="ftr" sz="quarter" idx="11"/>
          </p:nvPr>
        </p:nvSpPr>
        <p:spPr>
          <a:xfrm>
            <a:off x="0" y="8685213"/>
            <a:ext cx="2971800" cy="458787"/>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27</a:t>
            </a:fld>
            <a:endParaRPr lang="en-US" dirty="0"/>
          </a:p>
        </p:txBody>
      </p:sp>
    </p:spTree>
    <p:extLst>
      <p:ext uri="{BB962C8B-B14F-4D97-AF65-F5344CB8AC3E}">
        <p14:creationId xmlns:p14="http://schemas.microsoft.com/office/powerpoint/2010/main" val="17386591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Header Placeholder 3"/>
          <p:cNvSpPr>
            <a:spLocks noGrp="1"/>
          </p:cNvSpPr>
          <p:nvPr>
            <p:ph type="hdr" sz="quarter" idx="10"/>
          </p:nvPr>
        </p:nvSpPr>
        <p:spPr>
          <a:xfrm>
            <a:off x="0" y="0"/>
            <a:ext cx="2971800" cy="458788"/>
          </a:xfrm>
        </p:spPr>
        <p:txBody>
          <a:bodyPr/>
          <a:lstStyle/>
          <a:p>
            <a:endParaRPr lang="en-US"/>
          </a:p>
        </p:txBody>
      </p:sp>
      <p:sp>
        <p:nvSpPr>
          <p:cNvPr id="5" name="Footer Placeholder 4"/>
          <p:cNvSpPr>
            <a:spLocks noGrp="1"/>
          </p:cNvSpPr>
          <p:nvPr>
            <p:ph type="ftr" sz="quarter" idx="11"/>
          </p:nvPr>
        </p:nvSpPr>
        <p:spPr>
          <a:xfrm>
            <a:off x="0" y="8685213"/>
            <a:ext cx="2971800" cy="458787"/>
          </a:xfrm>
        </p:spPr>
        <p:txBody>
          <a:bodyPr/>
          <a:lstStyle/>
          <a:p>
            <a:endParaRPr lang="en-US"/>
          </a:p>
        </p:txBody>
      </p:sp>
      <p:sp>
        <p:nvSpPr>
          <p:cNvPr id="6" name="Slide Number Placeholder 5"/>
          <p:cNvSpPr>
            <a:spLocks noGrp="1"/>
          </p:cNvSpPr>
          <p:nvPr>
            <p:ph type="sldNum" sz="quarter" idx="12"/>
          </p:nvPr>
        </p:nvSpPr>
        <p:spPr>
          <a:xfrm>
            <a:off x="3884613" y="8685213"/>
            <a:ext cx="2971800" cy="458787"/>
          </a:xfrm>
        </p:spPr>
        <p:txBody>
          <a:bodyPr/>
          <a:lstStyle/>
          <a:p>
            <a:fld id="{9AB10A56-FCCE-4D84-A038-16BE1E84DC89}" type="slidenum">
              <a:rPr lang="en-US" smtClean="0"/>
              <a:t>28</a:t>
            </a:fld>
            <a:endParaRPr lang="en-US"/>
          </a:p>
        </p:txBody>
      </p:sp>
    </p:spTree>
    <p:extLst>
      <p:ext uri="{BB962C8B-B14F-4D97-AF65-F5344CB8AC3E}">
        <p14:creationId xmlns:p14="http://schemas.microsoft.com/office/powerpoint/2010/main" val="10239067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Header Placeholder 3"/>
          <p:cNvSpPr>
            <a:spLocks noGrp="1"/>
          </p:cNvSpPr>
          <p:nvPr>
            <p:ph type="hdr" sz="quarter" idx="10"/>
          </p:nvPr>
        </p:nvSpPr>
        <p:spPr>
          <a:xfrm>
            <a:off x="0" y="0"/>
            <a:ext cx="2971800" cy="458788"/>
          </a:xfrm>
        </p:spPr>
        <p:txBody>
          <a:bodyPr/>
          <a:lstStyle/>
          <a:p>
            <a:endParaRPr lang="en-US"/>
          </a:p>
        </p:txBody>
      </p:sp>
      <p:sp>
        <p:nvSpPr>
          <p:cNvPr id="5" name="Footer Placeholder 4"/>
          <p:cNvSpPr>
            <a:spLocks noGrp="1"/>
          </p:cNvSpPr>
          <p:nvPr>
            <p:ph type="ftr" sz="quarter" idx="11"/>
          </p:nvPr>
        </p:nvSpPr>
        <p:spPr>
          <a:xfrm>
            <a:off x="0" y="8685213"/>
            <a:ext cx="2971800" cy="458787"/>
          </a:xfrm>
        </p:spPr>
        <p:txBody>
          <a:bodyPr/>
          <a:lstStyle/>
          <a:p>
            <a:endParaRPr lang="en-US"/>
          </a:p>
        </p:txBody>
      </p:sp>
      <p:sp>
        <p:nvSpPr>
          <p:cNvPr id="6" name="Slide Number Placeholder 5"/>
          <p:cNvSpPr>
            <a:spLocks noGrp="1"/>
          </p:cNvSpPr>
          <p:nvPr>
            <p:ph type="sldNum" sz="quarter" idx="12"/>
          </p:nvPr>
        </p:nvSpPr>
        <p:spPr>
          <a:xfrm>
            <a:off x="3884613" y="8685213"/>
            <a:ext cx="2971800" cy="458787"/>
          </a:xfrm>
        </p:spPr>
        <p:txBody>
          <a:bodyPr/>
          <a:lstStyle/>
          <a:p>
            <a:fld id="{9AB10A56-FCCE-4D84-A038-16BE1E84DC89}" type="slidenum">
              <a:rPr lang="en-US" smtClean="0"/>
              <a:t>29</a:t>
            </a:fld>
            <a:endParaRPr lang="en-US"/>
          </a:p>
        </p:txBody>
      </p:sp>
    </p:spTree>
    <p:extLst>
      <p:ext uri="{BB962C8B-B14F-4D97-AF65-F5344CB8AC3E}">
        <p14:creationId xmlns:p14="http://schemas.microsoft.com/office/powerpoint/2010/main" val="304479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9"/>
          <p:cNvSpPr>
            <a:spLocks noGrp="1" noChangeArrowheads="1"/>
          </p:cNvSpPr>
          <p:nvPr>
            <p:ph type="sldNum" sz="quarter" idx="5"/>
          </p:nvPr>
        </p:nvSpPr>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fld id="{14611139-3A77-4B17-B17A-F569CF18362C}" type="slidenum">
              <a:rPr lang="en-US" altLang="en-US" smtClean="0"/>
              <a:pPr/>
              <a:t>3</a:t>
            </a:fld>
            <a:endParaRPr lang="en-US" altLang="en-US" dirty="0"/>
          </a:p>
        </p:txBody>
      </p:sp>
      <p:sp>
        <p:nvSpPr>
          <p:cNvPr id="3" name="Slide Image Placeholder 2"/>
          <p:cNvSpPr>
            <a:spLocks noGrp="1" noRot="1" noChangeAspect="1"/>
          </p:cNvSpPr>
          <p:nvPr>
            <p:ph type="sldImg"/>
          </p:nvPr>
        </p:nvSpPr>
        <p:spPr/>
      </p:sp>
      <p:sp>
        <p:nvSpPr>
          <p:cNvPr id="4" name="Notes Placeholder 3"/>
          <p:cNvSpPr>
            <a:spLocks noGrp="1"/>
          </p:cNvSpPr>
          <p:nvPr>
            <p:ph type="body" idx="1"/>
          </p:nvPr>
        </p:nvSpPr>
        <p:spPr/>
        <p:txBody>
          <a:bodyPr/>
          <a:lstStyle/>
          <a:p>
            <a:pPr marL="171450" indent="-171450">
              <a:buFont typeface="Arial" panose="020B0604020202020204" pitchFamily="34" charset="0"/>
              <a:buChar char="•"/>
              <a:defRPr/>
            </a:pPr>
            <a:r>
              <a:rPr lang="en-US" altLang="en-US" dirty="0"/>
              <a:t>Several types of IRAs – will discuss in detail</a:t>
            </a:r>
          </a:p>
          <a:p>
            <a:pPr marL="171450" indent="-171450">
              <a:buFont typeface="Arial" panose="020B0604020202020204" pitchFamily="34" charset="0"/>
              <a:buChar char="•"/>
              <a:defRPr/>
            </a:pPr>
            <a:r>
              <a:rPr lang="en-US" altLang="en-US" dirty="0"/>
              <a:t>Pension: Series of determinable payments made to employee (or survivor) after retirement from work</a:t>
            </a:r>
          </a:p>
          <a:p>
            <a:pPr marL="171450" indent="-171450">
              <a:buFont typeface="Arial" panose="020B0604020202020204" pitchFamily="34" charset="0"/>
              <a:buChar char="•"/>
              <a:defRPr/>
            </a:pPr>
            <a:r>
              <a:rPr lang="en-US" altLang="en-US" dirty="0"/>
              <a:t>Annuity: Payments under contract from insurance company, trust company or individual</a:t>
            </a:r>
          </a:p>
          <a:p>
            <a:endParaRPr lang="en-US" dirty="0"/>
          </a:p>
        </p:txBody>
      </p:sp>
    </p:spTree>
    <p:extLst>
      <p:ext uri="{BB962C8B-B14F-4D97-AF65-F5344CB8AC3E}">
        <p14:creationId xmlns:p14="http://schemas.microsoft.com/office/powerpoint/2010/main" val="11133697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Header Placeholder 3"/>
          <p:cNvSpPr>
            <a:spLocks noGrp="1"/>
          </p:cNvSpPr>
          <p:nvPr>
            <p:ph type="hdr" sz="quarter" idx="10"/>
          </p:nvPr>
        </p:nvSpPr>
        <p:spPr>
          <a:xfrm>
            <a:off x="0" y="0"/>
            <a:ext cx="2971800" cy="458788"/>
          </a:xfrm>
        </p:spPr>
        <p:txBody>
          <a:bodyPr/>
          <a:lstStyle/>
          <a:p>
            <a:endParaRPr lang="en-US"/>
          </a:p>
        </p:txBody>
      </p:sp>
      <p:sp>
        <p:nvSpPr>
          <p:cNvPr id="5" name="Footer Placeholder 4"/>
          <p:cNvSpPr>
            <a:spLocks noGrp="1"/>
          </p:cNvSpPr>
          <p:nvPr>
            <p:ph type="ftr" sz="quarter" idx="11"/>
          </p:nvPr>
        </p:nvSpPr>
        <p:spPr>
          <a:xfrm>
            <a:off x="0" y="8685213"/>
            <a:ext cx="2971800" cy="458787"/>
          </a:xfrm>
        </p:spPr>
        <p:txBody>
          <a:bodyPr/>
          <a:lstStyle/>
          <a:p>
            <a:endParaRPr lang="en-US"/>
          </a:p>
        </p:txBody>
      </p:sp>
      <p:sp>
        <p:nvSpPr>
          <p:cNvPr id="6" name="Slide Number Placeholder 5"/>
          <p:cNvSpPr>
            <a:spLocks noGrp="1"/>
          </p:cNvSpPr>
          <p:nvPr>
            <p:ph type="sldNum" sz="quarter" idx="12"/>
          </p:nvPr>
        </p:nvSpPr>
        <p:spPr>
          <a:xfrm>
            <a:off x="3884613" y="8685213"/>
            <a:ext cx="2971800" cy="458787"/>
          </a:xfrm>
        </p:spPr>
        <p:txBody>
          <a:bodyPr/>
          <a:lstStyle/>
          <a:p>
            <a:fld id="{9AB10A56-FCCE-4D84-A038-16BE1E84DC89}" type="slidenum">
              <a:rPr lang="en-US" smtClean="0"/>
              <a:t>30</a:t>
            </a:fld>
            <a:endParaRPr lang="en-US"/>
          </a:p>
        </p:txBody>
      </p:sp>
    </p:spTree>
    <p:extLst>
      <p:ext uri="{BB962C8B-B14F-4D97-AF65-F5344CB8AC3E}">
        <p14:creationId xmlns:p14="http://schemas.microsoft.com/office/powerpoint/2010/main" val="37521428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9"/>
          <p:cNvSpPr>
            <a:spLocks noGrp="1" noChangeArrowheads="1"/>
          </p:cNvSpPr>
          <p:nvPr>
            <p:ph type="sldNum" sz="quarter" idx="5"/>
          </p:nvPr>
        </p:nvSpPr>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fld id="{4F240531-E7EE-4294-AF6C-DD7250771F89}" type="slidenum">
              <a:rPr lang="en-US" altLang="en-US" smtClean="0"/>
              <a:pPr/>
              <a:t>31</a:t>
            </a:fld>
            <a:endParaRPr lang="en-US" altLang="en-US" dirty="0"/>
          </a:p>
        </p:txBody>
      </p:sp>
      <p:sp>
        <p:nvSpPr>
          <p:cNvPr id="3" name="Slide Image Placeholder 2"/>
          <p:cNvSpPr>
            <a:spLocks noGrp="1" noRot="1" noChangeAspect="1"/>
          </p:cNvSpPr>
          <p:nvPr>
            <p:ph type="sldImg"/>
          </p:nvPr>
        </p:nvSpPr>
        <p:spPr/>
      </p:sp>
      <p:sp>
        <p:nvSpPr>
          <p:cNvPr id="4" name="Notes Placeholder 3"/>
          <p:cNvSpPr>
            <a:spLocks noGrp="1"/>
          </p:cNvSpPr>
          <p:nvPr>
            <p:ph type="body" idx="1"/>
          </p:nvPr>
        </p:nvSpPr>
        <p:spPr/>
        <p:txBody>
          <a:bodyPr/>
          <a:lstStyle/>
          <a:p>
            <a:pPr lvl="0"/>
            <a:r>
              <a:rPr lang="en-US" altLang="en-US" dirty="0"/>
              <a:t>If the IRA is in payout mode when the account holder dies, the </a:t>
            </a:r>
            <a:r>
              <a:rPr lang="en-US" altLang="en-US" dirty="0" err="1"/>
              <a:t>nonspousal</a:t>
            </a:r>
            <a:r>
              <a:rPr lang="en-US" altLang="en-US" dirty="0"/>
              <a:t> beneficiary can take distributions over the longer of their life or the life expectancy of the decedent.</a:t>
            </a:r>
          </a:p>
          <a:p>
            <a:pPr lvl="0"/>
            <a:endParaRPr lang="en-US" altLang="en-US" dirty="0"/>
          </a:p>
          <a:p>
            <a:pPr lvl="0"/>
            <a:r>
              <a:rPr lang="en-US" altLang="en-US" dirty="0"/>
              <a:t>A spouse can keep the IRA as inherited to make it their own. If they make it their own, then it would be aggregated with the survivor’s other IRAs.</a:t>
            </a:r>
          </a:p>
          <a:p>
            <a:endParaRPr lang="en-US" dirty="0"/>
          </a:p>
        </p:txBody>
      </p:sp>
    </p:spTree>
    <p:extLst>
      <p:ext uri="{BB962C8B-B14F-4D97-AF65-F5344CB8AC3E}">
        <p14:creationId xmlns:p14="http://schemas.microsoft.com/office/powerpoint/2010/main" val="11219152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Rectangle 3"/>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Law</a:t>
            </a:r>
            <a:r>
              <a:rPr lang="en-US" altLang="en-US" baseline="0" dirty="0"/>
              <a:t> change </a:t>
            </a:r>
          </a:p>
          <a:p>
            <a:pPr eaLnBrk="1" hangingPunct="1">
              <a:spcBef>
                <a:spcPct val="0"/>
              </a:spcBef>
            </a:pPr>
            <a:r>
              <a:rPr lang="en-US" altLang="en-US" baseline="0" dirty="0"/>
              <a:t>	– can recharacterize an IRA contribution (new money) from traditional to Roth or vice versa</a:t>
            </a:r>
          </a:p>
          <a:p>
            <a:pPr eaLnBrk="1" hangingPunct="1">
              <a:spcBef>
                <a:spcPct val="0"/>
              </a:spcBef>
            </a:pPr>
            <a:r>
              <a:rPr lang="en-US" altLang="en-US" dirty="0"/>
              <a:t>	-</a:t>
            </a:r>
            <a:r>
              <a:rPr lang="en-US" altLang="en-US" baseline="0" dirty="0"/>
              <a:t>-</a:t>
            </a:r>
            <a:r>
              <a:rPr lang="en-US" altLang="en-US" dirty="0"/>
              <a:t> cannot</a:t>
            </a:r>
            <a:r>
              <a:rPr lang="en-US" altLang="en-US" baseline="0" dirty="0"/>
              <a:t> recharacterize a Roth conversion</a:t>
            </a:r>
            <a:endParaRPr lang="en-US" altLang="en-US" dirty="0"/>
          </a:p>
        </p:txBody>
      </p:sp>
      <p:sp>
        <p:nvSpPr>
          <p:cNvPr id="5" name="Slide Number Placeholder 4"/>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32</a:t>
            </a:fld>
            <a:endParaRPr lang="en-US" dirty="0"/>
          </a:p>
        </p:txBody>
      </p:sp>
      <p:sp>
        <p:nvSpPr>
          <p:cNvPr id="6" name="Footer Placeholder 5"/>
          <p:cNvSpPr>
            <a:spLocks noGrp="1"/>
          </p:cNvSpPr>
          <p:nvPr>
            <p:ph type="ftr" sz="quarter" idx="13"/>
          </p:nvPr>
        </p:nvSpPr>
        <p:spPr>
          <a:xfrm>
            <a:off x="0" y="8685213"/>
            <a:ext cx="2971800" cy="458787"/>
          </a:xfrm>
          <a:prstGeom prst="rect">
            <a:avLst/>
          </a:prstGeom>
        </p:spPr>
        <p:txBody>
          <a:bodyPr/>
          <a:lstStyle/>
          <a:p>
            <a:endParaRPr lang="en-US" dirty="0"/>
          </a:p>
        </p:txBody>
      </p:sp>
      <p:sp>
        <p:nvSpPr>
          <p:cNvPr id="7" name="Header Placeholder 6"/>
          <p:cNvSpPr>
            <a:spLocks noGrp="1"/>
          </p:cNvSpPr>
          <p:nvPr>
            <p:ph type="hdr" sz="quarter" idx="14"/>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6808488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With the increase in standard deductions, some taxpayers may longer be able to itemize.  The QCD is a way to use</a:t>
            </a:r>
            <a:r>
              <a:rPr lang="en-US" baseline="0" dirty="0"/>
              <a:t> their charitable contributions to reduce their tax.  This works well for those large recurring contributions such as to the taxpayer’s church.</a:t>
            </a:r>
            <a:endParaRPr lang="en-US" dirty="0"/>
          </a:p>
        </p:txBody>
      </p:sp>
      <p:sp>
        <p:nvSpPr>
          <p:cNvPr id="4" name="Header Placeholder 3"/>
          <p:cNvSpPr>
            <a:spLocks noGrp="1"/>
          </p:cNvSpPr>
          <p:nvPr>
            <p:ph type="hdr" sz="quarter" idx="10"/>
          </p:nvPr>
        </p:nvSpPr>
        <p:spPr>
          <a:xfrm>
            <a:off x="0" y="0"/>
            <a:ext cx="2971800" cy="458788"/>
          </a:xfrm>
          <a:prstGeom prst="rect">
            <a:avLst/>
          </a:prstGeom>
        </p:spPr>
        <p:txBody>
          <a:bodyPr/>
          <a:lstStyle/>
          <a:p>
            <a:endParaRPr lang="en-US" dirty="0"/>
          </a:p>
        </p:txBody>
      </p:sp>
      <p:sp>
        <p:nvSpPr>
          <p:cNvPr id="5" name="Footer Placeholder 4"/>
          <p:cNvSpPr>
            <a:spLocks noGrp="1"/>
          </p:cNvSpPr>
          <p:nvPr>
            <p:ph type="ftr" sz="quarter" idx="11"/>
          </p:nvPr>
        </p:nvSpPr>
        <p:spPr>
          <a:xfrm>
            <a:off x="0" y="8685213"/>
            <a:ext cx="2971800" cy="458787"/>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33</a:t>
            </a:fld>
            <a:endParaRPr lang="en-US" dirty="0"/>
          </a:p>
        </p:txBody>
      </p:sp>
    </p:spTree>
    <p:extLst>
      <p:ext uri="{BB962C8B-B14F-4D97-AF65-F5344CB8AC3E}">
        <p14:creationId xmlns:p14="http://schemas.microsoft.com/office/powerpoint/2010/main" val="14818268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Clr>
                <a:srgbClr val="C0504D"/>
              </a:buClr>
            </a:pPr>
            <a:r>
              <a:rPr lang="en-US" altLang="en-US" dirty="0">
                <a:solidFill>
                  <a:srgbClr val="000000"/>
                </a:solidFill>
              </a:rPr>
              <a:t>Qualified Charitable Distribution made permanent in Tax Code.</a:t>
            </a:r>
          </a:p>
          <a:p>
            <a:pPr>
              <a:buSzPct val="126000"/>
              <a:buFont typeface="Arial" charset="0"/>
              <a:buChar char="•"/>
            </a:pPr>
            <a:endParaRPr lang="en-US" altLang="en-US" dirty="0"/>
          </a:p>
        </p:txBody>
      </p:sp>
      <p:sp>
        <p:nvSpPr>
          <p:cNvPr id="13619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31A478BC-466D-426A-9705-6BDE231C00B9}" type="slidenum">
              <a:rPr lang="en-US" altLang="en-US"/>
              <a:pPr>
                <a:spcBef>
                  <a:spcPct val="0"/>
                </a:spcBef>
                <a:buClrTx/>
                <a:buFontTx/>
                <a:buNone/>
              </a:pPr>
              <a:t>34</a:t>
            </a:fld>
            <a:endParaRPr lang="en-US" altLang="en-US" dirty="0"/>
          </a:p>
        </p:txBody>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23387338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The maximum that may be transferred is the year’s limit on an HSA</a:t>
            </a:r>
            <a:r>
              <a:rPr lang="en-US" baseline="0" dirty="0"/>
              <a:t> contribution.</a:t>
            </a:r>
            <a:endParaRPr lang="en-US" dirty="0"/>
          </a:p>
        </p:txBody>
      </p:sp>
      <p:sp>
        <p:nvSpPr>
          <p:cNvPr id="4" name="Header Placeholder 3"/>
          <p:cNvSpPr>
            <a:spLocks noGrp="1"/>
          </p:cNvSpPr>
          <p:nvPr>
            <p:ph type="hdr" sz="quarter" idx="10"/>
          </p:nvPr>
        </p:nvSpPr>
        <p:spPr>
          <a:xfrm>
            <a:off x="0" y="0"/>
            <a:ext cx="2971800" cy="458788"/>
          </a:xfrm>
          <a:prstGeom prst="rect">
            <a:avLst/>
          </a:prstGeom>
        </p:spPr>
        <p:txBody>
          <a:bodyPr/>
          <a:lstStyle/>
          <a:p>
            <a:endParaRPr lang="en-US" dirty="0"/>
          </a:p>
        </p:txBody>
      </p:sp>
      <p:sp>
        <p:nvSpPr>
          <p:cNvPr id="5" name="Footer Placeholder 4"/>
          <p:cNvSpPr>
            <a:spLocks noGrp="1"/>
          </p:cNvSpPr>
          <p:nvPr>
            <p:ph type="ftr" sz="quarter" idx="11"/>
          </p:nvPr>
        </p:nvSpPr>
        <p:spPr>
          <a:xfrm>
            <a:off x="0" y="8685213"/>
            <a:ext cx="2971800" cy="458787"/>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35</a:t>
            </a:fld>
            <a:endParaRPr lang="en-US" dirty="0"/>
          </a:p>
        </p:txBody>
      </p:sp>
    </p:spTree>
    <p:extLst>
      <p:ext uri="{BB962C8B-B14F-4D97-AF65-F5344CB8AC3E}">
        <p14:creationId xmlns:p14="http://schemas.microsoft.com/office/powerpoint/2010/main" val="13533434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dirty="0"/>
              <a:t>Schedule A Misc Deduction</a:t>
            </a:r>
            <a:r>
              <a:rPr lang="en-US" baseline="0" dirty="0"/>
              <a:t> subject to 2% not allowed 2018-2025</a:t>
            </a:r>
            <a:endParaRPr lang="en-US" dirty="0"/>
          </a:p>
        </p:txBody>
      </p:sp>
      <p:sp>
        <p:nvSpPr>
          <p:cNvPr id="4" name="Header Placeholder 3"/>
          <p:cNvSpPr>
            <a:spLocks noGrp="1"/>
          </p:cNvSpPr>
          <p:nvPr>
            <p:ph type="hdr" sz="quarter" idx="10"/>
          </p:nvPr>
        </p:nvSpPr>
        <p:spPr>
          <a:xfrm>
            <a:off x="0" y="0"/>
            <a:ext cx="2971800" cy="458788"/>
          </a:xfrm>
          <a:prstGeom prst="rect">
            <a:avLst/>
          </a:prstGeom>
        </p:spPr>
        <p:txBody>
          <a:bodyPr/>
          <a:lstStyle/>
          <a:p>
            <a:endParaRPr lang="en-US" dirty="0"/>
          </a:p>
        </p:txBody>
      </p:sp>
      <p:sp>
        <p:nvSpPr>
          <p:cNvPr id="5" name="Footer Placeholder 4"/>
          <p:cNvSpPr>
            <a:spLocks noGrp="1"/>
          </p:cNvSpPr>
          <p:nvPr>
            <p:ph type="ftr" sz="quarter" idx="11"/>
          </p:nvPr>
        </p:nvSpPr>
        <p:spPr>
          <a:xfrm>
            <a:off x="0" y="8685213"/>
            <a:ext cx="2971800" cy="458787"/>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36</a:t>
            </a:fld>
            <a:endParaRPr lang="en-US" dirty="0"/>
          </a:p>
        </p:txBody>
      </p:sp>
    </p:spTree>
    <p:extLst>
      <p:ext uri="{BB962C8B-B14F-4D97-AF65-F5344CB8AC3E}">
        <p14:creationId xmlns:p14="http://schemas.microsoft.com/office/powerpoint/2010/main" val="32777928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Schedule A Misc Deduction</a:t>
            </a:r>
            <a:r>
              <a:rPr lang="en-US" baseline="0" dirty="0"/>
              <a:t> subject to 2% not allowed 2018-2025</a:t>
            </a:r>
            <a:endParaRPr lang="en-US" dirty="0"/>
          </a:p>
          <a:p>
            <a:endParaRPr lang="en-US" dirty="0"/>
          </a:p>
        </p:txBody>
      </p:sp>
      <p:sp>
        <p:nvSpPr>
          <p:cNvPr id="4" name="Header Placeholder 3"/>
          <p:cNvSpPr>
            <a:spLocks noGrp="1"/>
          </p:cNvSpPr>
          <p:nvPr>
            <p:ph type="hdr" sz="quarter" idx="10"/>
          </p:nvPr>
        </p:nvSpPr>
        <p:spPr>
          <a:xfrm>
            <a:off x="0" y="0"/>
            <a:ext cx="2971800" cy="458788"/>
          </a:xfrm>
          <a:prstGeom prst="rect">
            <a:avLst/>
          </a:prstGeom>
        </p:spPr>
        <p:txBody>
          <a:bodyPr/>
          <a:lstStyle/>
          <a:p>
            <a:endParaRPr lang="en-US" dirty="0"/>
          </a:p>
        </p:txBody>
      </p:sp>
      <p:sp>
        <p:nvSpPr>
          <p:cNvPr id="5" name="Footer Placeholder 4"/>
          <p:cNvSpPr>
            <a:spLocks noGrp="1"/>
          </p:cNvSpPr>
          <p:nvPr>
            <p:ph type="ftr" sz="quarter" idx="11"/>
          </p:nvPr>
        </p:nvSpPr>
        <p:spPr>
          <a:xfrm>
            <a:off x="0" y="8685213"/>
            <a:ext cx="2971800" cy="458787"/>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37</a:t>
            </a:fld>
            <a:endParaRPr lang="en-US" dirty="0"/>
          </a:p>
        </p:txBody>
      </p:sp>
    </p:spTree>
    <p:extLst>
      <p:ext uri="{BB962C8B-B14F-4D97-AF65-F5344CB8AC3E}">
        <p14:creationId xmlns:p14="http://schemas.microsoft.com/office/powerpoint/2010/main" val="14768938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2"/>
          <p:cNvSpPr>
            <a:spLocks noGrp="1" noRot="1" noChangeAspect="1" noChangeArrowheads="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 name="Slide Number Placeholder 4"/>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38</a:t>
            </a:fld>
            <a:endParaRPr lang="en-US" dirty="0"/>
          </a:p>
        </p:txBody>
      </p:sp>
      <p:sp>
        <p:nvSpPr>
          <p:cNvPr id="6" name="Footer Placeholder 5"/>
          <p:cNvSpPr>
            <a:spLocks noGrp="1"/>
          </p:cNvSpPr>
          <p:nvPr>
            <p:ph type="ftr" sz="quarter" idx="13"/>
          </p:nvPr>
        </p:nvSpPr>
        <p:spPr>
          <a:xfrm>
            <a:off x="0" y="8685213"/>
            <a:ext cx="2971800" cy="458787"/>
          </a:xfrm>
          <a:prstGeom prst="rect">
            <a:avLst/>
          </a:prstGeom>
        </p:spPr>
        <p:txBody>
          <a:bodyPr/>
          <a:lstStyle/>
          <a:p>
            <a:endParaRPr lang="en-US" dirty="0"/>
          </a:p>
        </p:txBody>
      </p:sp>
      <p:sp>
        <p:nvSpPr>
          <p:cNvPr id="7" name="Header Placeholder 6"/>
          <p:cNvSpPr>
            <a:spLocks noGrp="1"/>
          </p:cNvSpPr>
          <p:nvPr>
            <p:ph type="hdr" sz="quarter" idx="14"/>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26553800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242" name="Rectangle 9"/>
          <p:cNvSpPr>
            <a:spLocks noGrp="1" noChangeArrowheads="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679E5213-510C-449B-A475-1E8CFD04AF0E}" type="slidenum">
              <a:rPr lang="en-US" altLang="en-US"/>
              <a:pPr>
                <a:spcBef>
                  <a:spcPct val="0"/>
                </a:spcBef>
                <a:buClrTx/>
                <a:buFontTx/>
                <a:buNone/>
              </a:pPr>
              <a:t>39</a:t>
            </a:fld>
            <a:endParaRPr lang="en-US" altLang="en-US" dirty="0"/>
          </a:p>
        </p:txBody>
      </p:sp>
      <p:sp>
        <p:nvSpPr>
          <p:cNvPr id="138244" name="Rectangle 2"/>
          <p:cNvSpPr>
            <a:spLocks noGrp="1" noRot="1" noChangeAspect="1" noChangeArrowheads="1" noTextEdit="1"/>
          </p:cNvSpPr>
          <p:nvPr>
            <p:ph type="sldImg"/>
          </p:nvPr>
        </p:nvSpPr>
        <p:spPr bwMode="auto">
          <a:xfrm>
            <a:off x="1371600" y="1143000"/>
            <a:ext cx="4114800" cy="3086100"/>
          </a:xfrm>
          <a:prstGeom prst="rect">
            <a:avLst/>
          </a:prstGeom>
          <a:solidFill>
            <a:srgbClr val="FFFFFF"/>
          </a:solidFill>
          <a:ln>
            <a:solidFill>
              <a:srgbClr val="000000"/>
            </a:solidFill>
            <a:miter lim="800000"/>
            <a:headEnd/>
            <a:tailEnd/>
          </a:ln>
        </p:spPr>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2404804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2"/>
          <p:cNvSpPr>
            <a:spLocks noGrp="1" noRot="1" noChangeAspect="1" noChangeArrowheads="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 name="Slide Number Placeholder 4"/>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4</a:t>
            </a:fld>
            <a:endParaRPr lang="en-US" dirty="0"/>
          </a:p>
        </p:txBody>
      </p:sp>
      <p:sp>
        <p:nvSpPr>
          <p:cNvPr id="6" name="Footer Placeholder 5"/>
          <p:cNvSpPr>
            <a:spLocks noGrp="1"/>
          </p:cNvSpPr>
          <p:nvPr>
            <p:ph type="ftr" sz="quarter" idx="13"/>
          </p:nvPr>
        </p:nvSpPr>
        <p:spPr>
          <a:xfrm>
            <a:off x="0" y="8685213"/>
            <a:ext cx="2971800" cy="458787"/>
          </a:xfrm>
          <a:prstGeom prst="rect">
            <a:avLst/>
          </a:prstGeom>
        </p:spPr>
        <p:txBody>
          <a:bodyPr/>
          <a:lstStyle/>
          <a:p>
            <a:endParaRPr lang="en-US" dirty="0"/>
          </a:p>
        </p:txBody>
      </p:sp>
      <p:sp>
        <p:nvSpPr>
          <p:cNvPr id="7" name="Header Placeholder 6"/>
          <p:cNvSpPr>
            <a:spLocks noGrp="1"/>
          </p:cNvSpPr>
          <p:nvPr>
            <p:ph type="hdr" sz="quarter" idx="14"/>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37035989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242" name="Rectangle 9"/>
          <p:cNvSpPr>
            <a:spLocks noGrp="1" noChangeArrowheads="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679E5213-510C-449B-A475-1E8CFD04AF0E}" type="slidenum">
              <a:rPr lang="en-US" altLang="en-US"/>
              <a:pPr>
                <a:spcBef>
                  <a:spcPct val="0"/>
                </a:spcBef>
                <a:buClrTx/>
                <a:buFontTx/>
                <a:buNone/>
              </a:pPr>
              <a:t>40</a:t>
            </a:fld>
            <a:endParaRPr lang="en-US" altLang="en-US" dirty="0"/>
          </a:p>
        </p:txBody>
      </p:sp>
      <p:sp>
        <p:nvSpPr>
          <p:cNvPr id="138244" name="Rectangle 2"/>
          <p:cNvSpPr>
            <a:spLocks noGrp="1" noRot="1" noChangeAspect="1" noChangeArrowheads="1" noTextEdit="1"/>
          </p:cNvSpPr>
          <p:nvPr>
            <p:ph type="sldImg"/>
          </p:nvPr>
        </p:nvSpPr>
        <p:spPr bwMode="auto">
          <a:xfrm>
            <a:off x="1371600" y="1143000"/>
            <a:ext cx="4114800" cy="3086100"/>
          </a:xfrm>
          <a:prstGeom prst="rect">
            <a:avLst/>
          </a:prstGeom>
          <a:solidFill>
            <a:srgbClr val="FFFFFF"/>
          </a:solidFill>
          <a:ln>
            <a:solidFill>
              <a:srgbClr val="000000"/>
            </a:solidFill>
            <a:miter lim="800000"/>
            <a:headEnd/>
            <a:tailEnd/>
          </a:ln>
        </p:spPr>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6077804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242" name="Rectangle 9"/>
          <p:cNvSpPr>
            <a:spLocks noGrp="1" noChangeArrowheads="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679E5213-510C-449B-A475-1E8CFD04AF0E}" type="slidenum">
              <a:rPr lang="en-US" altLang="en-US"/>
              <a:pPr>
                <a:spcBef>
                  <a:spcPct val="0"/>
                </a:spcBef>
                <a:buClrTx/>
                <a:buFontTx/>
                <a:buNone/>
              </a:pPr>
              <a:t>41</a:t>
            </a:fld>
            <a:endParaRPr lang="en-US" altLang="en-US" dirty="0"/>
          </a:p>
        </p:txBody>
      </p:sp>
      <p:sp>
        <p:nvSpPr>
          <p:cNvPr id="138244" name="Rectangle 2"/>
          <p:cNvSpPr>
            <a:spLocks noGrp="1" noRot="1" noChangeAspect="1" noChangeArrowheads="1" noTextEdit="1"/>
          </p:cNvSpPr>
          <p:nvPr>
            <p:ph type="sldImg"/>
          </p:nvPr>
        </p:nvSpPr>
        <p:spPr bwMode="auto">
          <a:xfrm>
            <a:off x="1371600" y="1143000"/>
            <a:ext cx="4114800" cy="3086100"/>
          </a:xfrm>
          <a:prstGeom prst="rect">
            <a:avLst/>
          </a:prstGeom>
          <a:solidFill>
            <a:srgbClr val="FFFFFF"/>
          </a:solidFill>
          <a:ln>
            <a:solidFill>
              <a:srgbClr val="000000"/>
            </a:solidFill>
            <a:miter lim="800000"/>
            <a:headEnd/>
            <a:tailEnd/>
          </a:ln>
        </p:spPr>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32896488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242" name="Rectangle 9"/>
          <p:cNvSpPr>
            <a:spLocks noGrp="1" noChangeArrowheads="1"/>
          </p:cNvSpPr>
          <p:nvPr>
            <p:ph type="sldNum" sz="quarter" idx="5"/>
          </p:nvPr>
        </p:nvSpPr>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fld id="{679E5213-510C-449B-A475-1E8CFD04AF0E}" type="slidenum">
              <a:rPr lang="en-US" altLang="en-US" smtClean="0"/>
              <a:pPr/>
              <a:t>42</a:t>
            </a:fld>
            <a:endParaRPr lang="en-US" altLang="en-US" dirty="0"/>
          </a:p>
        </p:txBody>
      </p:sp>
      <p:sp>
        <p:nvSpPr>
          <p:cNvPr id="3" name="Slide Image Placeholder 2"/>
          <p:cNvSpPr>
            <a:spLocks noGrp="1" noRot="1" noChangeAspect="1"/>
          </p:cNvSpPr>
          <p:nvPr>
            <p:ph type="sldImg"/>
          </p:nvPr>
        </p:nvSpPr>
        <p:spPr/>
      </p:sp>
      <p:sp>
        <p:nvSpPr>
          <p:cNvPr id="4" name="Notes Placeholder 3"/>
          <p:cNvSpPr>
            <a:spLocks noGrp="1"/>
          </p:cNvSpPr>
          <p:nvPr>
            <p:ph type="body" idx="1"/>
          </p:nvPr>
        </p:nvSpPr>
        <p:spPr/>
        <p:txBody>
          <a:bodyPr/>
          <a:lstStyle/>
          <a:p>
            <a:pPr>
              <a:spcBef>
                <a:spcPts val="447"/>
              </a:spcBef>
              <a:tabLst>
                <a:tab pos="0" algn="l"/>
                <a:tab pos="457013" algn="l"/>
                <a:tab pos="915601" algn="l"/>
                <a:tab pos="1374188" algn="l"/>
                <a:tab pos="1832778" algn="l"/>
                <a:tab pos="2291364" algn="l"/>
                <a:tab pos="2749954" algn="l"/>
                <a:tab pos="3208540" algn="l"/>
                <a:tab pos="3667130" algn="l"/>
                <a:tab pos="4125718" algn="l"/>
                <a:tab pos="4584307" algn="l"/>
                <a:tab pos="5042893" algn="l"/>
                <a:tab pos="5501482" algn="l"/>
                <a:tab pos="5960070" algn="l"/>
                <a:tab pos="6418659" algn="l"/>
                <a:tab pos="6877247" algn="l"/>
                <a:tab pos="7335834" algn="l"/>
                <a:tab pos="7794423" algn="l"/>
                <a:tab pos="8253011" algn="l"/>
                <a:tab pos="8711599" algn="l"/>
                <a:tab pos="9170188" algn="l"/>
              </a:tabLst>
            </a:pPr>
            <a:r>
              <a:rPr lang="en-US" altLang="en-US" dirty="0">
                <a:ea typeface="SimSun" pitchFamily="2" charset="-122"/>
              </a:rPr>
              <a:t>Annuities can build value tax-deferred. That is, tax are due when distributions are actually made.</a:t>
            </a:r>
          </a:p>
          <a:p>
            <a:pPr>
              <a:spcBef>
                <a:spcPts val="447"/>
              </a:spcBef>
              <a:tabLst>
                <a:tab pos="0" algn="l"/>
                <a:tab pos="457013" algn="l"/>
                <a:tab pos="915601" algn="l"/>
                <a:tab pos="1374188" algn="l"/>
                <a:tab pos="1832778" algn="l"/>
                <a:tab pos="2291364" algn="l"/>
                <a:tab pos="2749954" algn="l"/>
                <a:tab pos="3208540" algn="l"/>
                <a:tab pos="3667130" algn="l"/>
                <a:tab pos="4125718" algn="l"/>
                <a:tab pos="4584307" algn="l"/>
                <a:tab pos="5042893" algn="l"/>
                <a:tab pos="5501482" algn="l"/>
                <a:tab pos="5960070" algn="l"/>
                <a:tab pos="6418659" algn="l"/>
                <a:tab pos="6877247" algn="l"/>
                <a:tab pos="7335834" algn="l"/>
                <a:tab pos="7794423" algn="l"/>
                <a:tab pos="8253011" algn="l"/>
                <a:tab pos="8711599" algn="l"/>
                <a:tab pos="9170188" algn="l"/>
              </a:tabLst>
            </a:pPr>
            <a:r>
              <a:rPr lang="en-US" altLang="en-US" dirty="0">
                <a:ea typeface="SimSun" pitchFamily="2" charset="-122"/>
              </a:rPr>
              <a:t>If there is basis and the general rule is or must be used, the return is out of scope</a:t>
            </a:r>
          </a:p>
          <a:p>
            <a:endParaRPr lang="en-US" dirty="0"/>
          </a:p>
        </p:txBody>
      </p:sp>
    </p:spTree>
    <p:extLst>
      <p:ext uri="{BB962C8B-B14F-4D97-AF65-F5344CB8AC3E}">
        <p14:creationId xmlns:p14="http://schemas.microsoft.com/office/powerpoint/2010/main" val="9377191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13926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76518179-973E-4F29-BB47-BDA7EAA26DA4}" type="slidenum">
              <a:rPr lang="en-US" altLang="en-US"/>
              <a:pPr>
                <a:spcBef>
                  <a:spcPct val="0"/>
                </a:spcBef>
                <a:buClrTx/>
                <a:buFontTx/>
                <a:buNone/>
              </a:pPr>
              <a:t>43</a:t>
            </a:fld>
            <a:endParaRPr lang="en-US" altLang="en-US" dirty="0"/>
          </a:p>
        </p:txBody>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33621720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xfrm>
            <a:off x="685800" y="4400550"/>
            <a:ext cx="5486400" cy="360045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defRPr/>
            </a:pPr>
            <a:endParaRPr lang="en-US" altLang="en-US" dirty="0"/>
          </a:p>
          <a:p>
            <a:pPr>
              <a:defRPr/>
            </a:pPr>
            <a:r>
              <a:rPr lang="en-US" dirty="0"/>
              <a:t>If the starting date of the payments was prior to July 2, 1986, the taxpayer used either the General Rule (which is out of scope) or the “Three Year Rule”. If the latter, the entire amount of the taxpayer’s contribution would have been recovered by now and the entire amount of the payment received this year should be entered in box 2 on the Form 1099-R as taxable. (The “Three Year Rule” was repealed for annuities starting after July 1, 1986.)</a:t>
            </a:r>
          </a:p>
          <a:p>
            <a:pPr>
              <a:defRPr/>
            </a:pPr>
            <a:endParaRPr lang="en-US" dirty="0"/>
          </a:p>
          <a:p>
            <a:pPr>
              <a:defRPr/>
            </a:pPr>
            <a:r>
              <a:rPr lang="en-US" dirty="0"/>
              <a:t>If the starting date of the payments was after July 2, 1986, but before January 1, 1987, the annual exclusion continues even after all contributions have been exhausted – for the taxpayer and (if a joint annuity) the spouse, for the rest of their lives.</a:t>
            </a:r>
          </a:p>
          <a:p>
            <a:pPr>
              <a:defRPr/>
            </a:pPr>
            <a:endParaRPr lang="en-US" dirty="0"/>
          </a:p>
          <a:p>
            <a:pPr>
              <a:defRPr/>
            </a:pPr>
            <a:r>
              <a:rPr lang="en-US" dirty="0"/>
              <a:t>If the starting date of the payments was after 1986 and before November 19, 1996, the taxpayer had a choice of using the General Rule or the Simplified Method (with some restrictions) and then sticking with that choice. Alternately, the Simplified Method is referred to as the Simplified General Rule. Both are In Scope.</a:t>
            </a:r>
          </a:p>
          <a:p>
            <a:pPr>
              <a:spcBef>
                <a:spcPct val="0"/>
              </a:spcBef>
              <a:defRPr/>
            </a:pPr>
            <a:endParaRPr lang="en-US" altLang="en-US" dirty="0"/>
          </a:p>
        </p:txBody>
      </p:sp>
      <p:sp>
        <p:nvSpPr>
          <p:cNvPr id="14950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964CDEB7-0257-4E80-A3F9-0255DAA956FC}" type="slidenum">
              <a:rPr lang="en-US" altLang="en-US"/>
              <a:pPr>
                <a:spcBef>
                  <a:spcPct val="0"/>
                </a:spcBef>
                <a:buClrTx/>
                <a:buFontTx/>
                <a:buNone/>
              </a:pPr>
              <a:t>44</a:t>
            </a:fld>
            <a:endParaRPr lang="en-US" altLang="en-US" dirty="0"/>
          </a:p>
        </p:txBody>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35776548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xfrm>
            <a:off x="685800" y="4400550"/>
            <a:ext cx="5486400" cy="360045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defRPr/>
            </a:pPr>
            <a:endParaRPr lang="en-US" altLang="en-US" dirty="0"/>
          </a:p>
          <a:p>
            <a:pPr>
              <a:defRPr/>
            </a:pPr>
            <a:r>
              <a:rPr lang="en-US" dirty="0"/>
              <a:t>If the starting date of the payments was prior to July 2, 1986, the taxpayer used either the General Rule (which is out of scope) or the “Three Year Rule”. If the latter, the entire amount of the taxpayer’s contribution would have been recovered by now and the entire amount of the payment received this year should be entered in box 2 on the Form 1099-R as taxable. (The “Three Year Rule” was repealed for annuities starting after July 1, 1986.)</a:t>
            </a:r>
          </a:p>
          <a:p>
            <a:pPr>
              <a:defRPr/>
            </a:pPr>
            <a:endParaRPr lang="en-US" dirty="0"/>
          </a:p>
          <a:p>
            <a:pPr>
              <a:defRPr/>
            </a:pPr>
            <a:r>
              <a:rPr lang="en-US" dirty="0"/>
              <a:t>If the starting date of the payments was after July 2, 1986, but before January 1, 1987, the annual exclusion continues even after all contributions have been exhausted – for the taxpayer and (if a joint annuity) the spouse, for the rest of their lives.</a:t>
            </a:r>
          </a:p>
          <a:p>
            <a:pPr>
              <a:defRPr/>
            </a:pPr>
            <a:endParaRPr lang="en-US" dirty="0"/>
          </a:p>
          <a:p>
            <a:pPr>
              <a:defRPr/>
            </a:pPr>
            <a:r>
              <a:rPr lang="en-US" dirty="0"/>
              <a:t>If the starting date of the payments was after 1986 and before November 19, 1996, the taxpayer had a choice of using the General Rule or the Simplified Method (with some restrictions) and then sticking with that choice. Alternately, the Simplified Method is referred to as the Simplified General Rule. Both are In Scope.</a:t>
            </a:r>
          </a:p>
          <a:p>
            <a:pPr>
              <a:spcBef>
                <a:spcPct val="0"/>
              </a:spcBef>
              <a:defRPr/>
            </a:pPr>
            <a:endParaRPr lang="en-US" altLang="en-US" dirty="0"/>
          </a:p>
        </p:txBody>
      </p:sp>
      <p:sp>
        <p:nvSpPr>
          <p:cNvPr id="14950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964CDEB7-0257-4E80-A3F9-0255DAA956FC}" type="slidenum">
              <a:rPr lang="en-US" altLang="en-US"/>
              <a:pPr>
                <a:spcBef>
                  <a:spcPct val="0"/>
                </a:spcBef>
                <a:buClrTx/>
                <a:buFontTx/>
                <a:buNone/>
              </a:pPr>
              <a:t>45</a:t>
            </a:fld>
            <a:endParaRPr lang="en-US" altLang="en-US" dirty="0"/>
          </a:p>
        </p:txBody>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23611445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marL="170233" marR="0" lvl="0" indent="-17023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Recommend Bogart for new taxpayers to help with the date arithmetic of determining age at start of annuity </a:t>
            </a:r>
          </a:p>
          <a:p>
            <a:pPr marL="170233" indent="-170233">
              <a:buFont typeface="Arial" panose="020B0604020202020204" pitchFamily="34" charset="0"/>
              <a:buChar char="•"/>
            </a:pPr>
            <a:endParaRPr lang="en-US" dirty="0"/>
          </a:p>
        </p:txBody>
      </p:sp>
      <p:sp>
        <p:nvSpPr>
          <p:cNvPr id="4" name="Header Placeholder 3"/>
          <p:cNvSpPr>
            <a:spLocks noGrp="1"/>
          </p:cNvSpPr>
          <p:nvPr>
            <p:ph type="hdr" sz="quarter" idx="10"/>
          </p:nvPr>
        </p:nvSpPr>
        <p:spPr>
          <a:xfrm>
            <a:off x="0" y="0"/>
            <a:ext cx="2971800" cy="458788"/>
          </a:xfrm>
          <a:prstGeom prst="rect">
            <a:avLst/>
          </a:prstGeom>
        </p:spPr>
        <p:txBody>
          <a:bodyPr/>
          <a:lstStyle/>
          <a:p>
            <a:endParaRPr lang="en-US" dirty="0"/>
          </a:p>
        </p:txBody>
      </p:sp>
      <p:sp>
        <p:nvSpPr>
          <p:cNvPr id="5" name="Footer Placeholder 4"/>
          <p:cNvSpPr>
            <a:spLocks noGrp="1"/>
          </p:cNvSpPr>
          <p:nvPr>
            <p:ph type="ftr" sz="quarter" idx="11"/>
          </p:nvPr>
        </p:nvSpPr>
        <p:spPr>
          <a:xfrm>
            <a:off x="0" y="8685213"/>
            <a:ext cx="2971800" cy="458787"/>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46</a:t>
            </a:fld>
            <a:endParaRPr lang="en-US" dirty="0"/>
          </a:p>
        </p:txBody>
      </p:sp>
    </p:spTree>
    <p:extLst>
      <p:ext uri="{BB962C8B-B14F-4D97-AF65-F5344CB8AC3E}">
        <p14:creationId xmlns:p14="http://schemas.microsoft.com/office/powerpoint/2010/main" val="40893906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Header Placeholder 3"/>
          <p:cNvSpPr>
            <a:spLocks noGrp="1"/>
          </p:cNvSpPr>
          <p:nvPr>
            <p:ph type="hdr" sz="quarter" idx="10"/>
          </p:nvPr>
        </p:nvSpPr>
        <p:spPr>
          <a:xfrm>
            <a:off x="0" y="0"/>
            <a:ext cx="2971800" cy="458788"/>
          </a:xfrm>
        </p:spPr>
        <p:txBody>
          <a:bodyPr/>
          <a:lstStyle/>
          <a:p>
            <a:endParaRPr lang="en-US"/>
          </a:p>
        </p:txBody>
      </p:sp>
      <p:sp>
        <p:nvSpPr>
          <p:cNvPr id="5" name="Footer Placeholder 4"/>
          <p:cNvSpPr>
            <a:spLocks noGrp="1"/>
          </p:cNvSpPr>
          <p:nvPr>
            <p:ph type="ftr" sz="quarter" idx="11"/>
          </p:nvPr>
        </p:nvSpPr>
        <p:spPr>
          <a:xfrm>
            <a:off x="0" y="8685213"/>
            <a:ext cx="2971800" cy="458787"/>
          </a:xfrm>
        </p:spPr>
        <p:txBody>
          <a:bodyPr/>
          <a:lstStyle/>
          <a:p>
            <a:endParaRPr lang="en-US"/>
          </a:p>
        </p:txBody>
      </p:sp>
      <p:sp>
        <p:nvSpPr>
          <p:cNvPr id="6" name="Slide Number Placeholder 5"/>
          <p:cNvSpPr>
            <a:spLocks noGrp="1"/>
          </p:cNvSpPr>
          <p:nvPr>
            <p:ph type="sldNum" sz="quarter" idx="12"/>
          </p:nvPr>
        </p:nvSpPr>
        <p:spPr>
          <a:xfrm>
            <a:off x="3884613" y="8685213"/>
            <a:ext cx="2971800" cy="458787"/>
          </a:xfrm>
        </p:spPr>
        <p:txBody>
          <a:bodyPr/>
          <a:lstStyle/>
          <a:p>
            <a:fld id="{9AB10A56-FCCE-4D84-A038-16BE1E84DC89}" type="slidenum">
              <a:rPr lang="en-US" smtClean="0"/>
              <a:t>47</a:t>
            </a:fld>
            <a:endParaRPr lang="en-US"/>
          </a:p>
        </p:txBody>
      </p:sp>
    </p:spTree>
    <p:extLst>
      <p:ext uri="{BB962C8B-B14F-4D97-AF65-F5344CB8AC3E}">
        <p14:creationId xmlns:p14="http://schemas.microsoft.com/office/powerpoint/2010/main" val="376368244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2578" name="Rectangle 9"/>
          <p:cNvSpPr>
            <a:spLocks noGrp="1" noChangeArrowheads="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DB0E0E79-8F2E-463A-99B1-7786291E431D}" type="slidenum">
              <a:rPr lang="en-US" altLang="en-US"/>
              <a:pPr>
                <a:spcBef>
                  <a:spcPct val="0"/>
                </a:spcBef>
                <a:buClrTx/>
                <a:buFontTx/>
                <a:buNone/>
              </a:pPr>
              <a:t>48</a:t>
            </a:fld>
            <a:endParaRPr lang="en-US" altLang="en-US" dirty="0"/>
          </a:p>
        </p:txBody>
      </p:sp>
      <p:sp>
        <p:nvSpPr>
          <p:cNvPr id="152579" name="Rectangle 1"/>
          <p:cNvSpPr>
            <a:spLocks noGrp="1" noRot="1" noChangeAspect="1" noChangeArrowheads="1" noTextEdit="1"/>
          </p:cNvSpPr>
          <p:nvPr>
            <p:ph type="sldImg"/>
          </p:nvPr>
        </p:nvSpPr>
        <p:spPr bwMode="auto">
          <a:xfrm>
            <a:off x="1371600" y="1143000"/>
            <a:ext cx="4114800" cy="3086100"/>
          </a:xfrm>
          <a:prstGeom prst="rect">
            <a:avLst/>
          </a:prstGeom>
          <a:solidFill>
            <a:srgbClr val="FFFFFF"/>
          </a:solidFill>
          <a:ln>
            <a:solidFill>
              <a:srgbClr val="000000"/>
            </a:solidFill>
            <a:miter lim="800000"/>
            <a:headEnd/>
            <a:tailEnd/>
          </a:ln>
        </p:spPr>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408035579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Ask the taxpayer when minimum retirement age is for the plan.</a:t>
            </a:r>
          </a:p>
          <a:p>
            <a:r>
              <a:rPr lang="en-US" altLang="en-US" dirty="0"/>
              <a:t>State with Homestead may continue to tax the pension as disability. Check with your state! </a:t>
            </a:r>
          </a:p>
          <a:p>
            <a:r>
              <a:rPr lang="en-US" altLang="en-US" dirty="0">
                <a:solidFill>
                  <a:srgbClr val="FF0000"/>
                </a:solidFill>
              </a:rPr>
              <a:t>*</a:t>
            </a:r>
            <a:r>
              <a:rPr lang="en-US" altLang="en-US" dirty="0"/>
              <a:t>Even when the taxpayer reaches 65, some states may continue to report the pension as a disability.</a:t>
            </a:r>
          </a:p>
        </p:txBody>
      </p:sp>
      <p:sp>
        <p:nvSpPr>
          <p:cNvPr id="14336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4931048D-5A73-4B8F-89C6-BC041E295A9C}" type="slidenum">
              <a:rPr lang="en-US" altLang="en-US"/>
              <a:pPr>
                <a:spcBef>
                  <a:spcPct val="0"/>
                </a:spcBef>
                <a:buClrTx/>
                <a:buFontTx/>
                <a:buNone/>
              </a:pPr>
              <a:t>49</a:t>
            </a:fld>
            <a:endParaRPr lang="en-US" altLang="en-US" dirty="0"/>
          </a:p>
        </p:txBody>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3558952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dirty="0"/>
              <a:t>Unearned income exception: 1099-R distribution</a:t>
            </a:r>
            <a:r>
              <a:rPr lang="en-US" baseline="0" dirty="0"/>
              <a:t> code 3 and taxpayer has not reached minimum retirement age – discussed later in lesson</a:t>
            </a:r>
          </a:p>
        </p:txBody>
      </p:sp>
      <p:sp>
        <p:nvSpPr>
          <p:cNvPr id="4" name="Header Placeholder 3"/>
          <p:cNvSpPr>
            <a:spLocks noGrp="1"/>
          </p:cNvSpPr>
          <p:nvPr>
            <p:ph type="hdr" sz="quarter" idx="10"/>
          </p:nvPr>
        </p:nvSpPr>
        <p:spPr>
          <a:xfrm>
            <a:off x="0" y="0"/>
            <a:ext cx="2971800" cy="458788"/>
          </a:xfrm>
          <a:prstGeom prst="rect">
            <a:avLst/>
          </a:prstGeom>
        </p:spPr>
        <p:txBody>
          <a:bodyPr/>
          <a:lstStyle/>
          <a:p>
            <a:endParaRPr lang="en-US" dirty="0"/>
          </a:p>
        </p:txBody>
      </p:sp>
      <p:sp>
        <p:nvSpPr>
          <p:cNvPr id="5" name="Footer Placeholder 4"/>
          <p:cNvSpPr>
            <a:spLocks noGrp="1"/>
          </p:cNvSpPr>
          <p:nvPr>
            <p:ph type="ftr" sz="quarter" idx="11"/>
          </p:nvPr>
        </p:nvSpPr>
        <p:spPr>
          <a:xfrm>
            <a:off x="0" y="8685213"/>
            <a:ext cx="2971800" cy="458787"/>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5</a:t>
            </a:fld>
            <a:endParaRPr lang="en-US" dirty="0"/>
          </a:p>
        </p:txBody>
      </p:sp>
    </p:spTree>
    <p:extLst>
      <p:ext uri="{BB962C8B-B14F-4D97-AF65-F5344CB8AC3E}">
        <p14:creationId xmlns:p14="http://schemas.microsoft.com/office/powerpoint/2010/main" val="65973524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Ask the taxpayer when minimum retirement age is for the plan.</a:t>
            </a:r>
          </a:p>
          <a:p>
            <a:r>
              <a:rPr lang="en-US" altLang="en-US" dirty="0"/>
              <a:t>State with Homestead may continue to tax the pension as disability. Check with your state! </a:t>
            </a:r>
          </a:p>
          <a:p>
            <a:r>
              <a:rPr lang="en-US" altLang="en-US" dirty="0">
                <a:solidFill>
                  <a:srgbClr val="FF0000"/>
                </a:solidFill>
              </a:rPr>
              <a:t>*</a:t>
            </a:r>
            <a:r>
              <a:rPr lang="en-US" altLang="en-US" dirty="0"/>
              <a:t>Even when the taxpayer reaches 65, some states continue to report the pension as a disability.</a:t>
            </a:r>
          </a:p>
        </p:txBody>
      </p:sp>
      <p:sp>
        <p:nvSpPr>
          <p:cNvPr id="14336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4931048D-5A73-4B8F-89C6-BC041E295A9C}" type="slidenum">
              <a:rPr lang="en-US" altLang="en-US"/>
              <a:pPr>
                <a:spcBef>
                  <a:spcPct val="0"/>
                </a:spcBef>
                <a:buClrTx/>
                <a:buFontTx/>
                <a:buNone/>
              </a:pPr>
              <a:t>50</a:t>
            </a:fld>
            <a:endParaRPr lang="en-US" altLang="en-US" dirty="0"/>
          </a:p>
        </p:txBody>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255438787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Clr>
                <a:srgbClr val="C0504D"/>
              </a:buClr>
            </a:pPr>
            <a:r>
              <a:rPr lang="en-US" altLang="en-US" b="1" dirty="0">
                <a:solidFill>
                  <a:srgbClr val="000000"/>
                </a:solidFill>
              </a:rPr>
              <a:t>Box 5 can also have the nontaxable portion of the distribution</a:t>
            </a:r>
          </a:p>
          <a:p>
            <a:pPr lvl="1"/>
            <a:r>
              <a:rPr lang="en-US" altLang="en-US" b="1" dirty="0">
                <a:solidFill>
                  <a:srgbClr val="000000"/>
                </a:solidFill>
              </a:rPr>
              <a:t>Such as when the taxable amount is determined by the payer</a:t>
            </a:r>
          </a:p>
          <a:p>
            <a:endParaRPr lang="en-US" altLang="en-US" dirty="0"/>
          </a:p>
        </p:txBody>
      </p:sp>
      <p:sp>
        <p:nvSpPr>
          <p:cNvPr id="14438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37523" indent="-283663">
              <a:defRPr>
                <a:solidFill>
                  <a:schemeClr val="tx1"/>
                </a:solidFill>
                <a:latin typeface="Calibri" pitchFamily="34" charset="0"/>
                <a:cs typeface="Arial" charset="0"/>
              </a:defRPr>
            </a:lvl2pPr>
            <a:lvl3pPr marL="1134651" indent="-226930">
              <a:defRPr>
                <a:solidFill>
                  <a:schemeClr val="tx1"/>
                </a:solidFill>
                <a:latin typeface="Calibri" pitchFamily="34" charset="0"/>
                <a:cs typeface="Arial" charset="0"/>
              </a:defRPr>
            </a:lvl3pPr>
            <a:lvl4pPr marL="1588513" indent="-226930">
              <a:defRPr>
                <a:solidFill>
                  <a:schemeClr val="tx1"/>
                </a:solidFill>
                <a:latin typeface="Calibri" pitchFamily="34" charset="0"/>
                <a:cs typeface="Arial" charset="0"/>
              </a:defRPr>
            </a:lvl4pPr>
            <a:lvl5pPr marL="2042370" indent="-226930">
              <a:defRPr>
                <a:solidFill>
                  <a:schemeClr val="tx1"/>
                </a:solidFill>
                <a:latin typeface="Calibri" pitchFamily="34" charset="0"/>
                <a:cs typeface="Arial" charset="0"/>
              </a:defRPr>
            </a:lvl5pPr>
            <a:lvl6pPr marL="2496232" indent="-226930" eaLnBrk="0" fontAlgn="base" hangingPunct="0">
              <a:spcBef>
                <a:spcPct val="0"/>
              </a:spcBef>
              <a:spcAft>
                <a:spcPct val="0"/>
              </a:spcAft>
              <a:defRPr>
                <a:solidFill>
                  <a:schemeClr val="tx1"/>
                </a:solidFill>
                <a:latin typeface="Calibri" pitchFamily="34" charset="0"/>
                <a:cs typeface="Arial" charset="0"/>
              </a:defRPr>
            </a:lvl6pPr>
            <a:lvl7pPr marL="2950093" indent="-226930" eaLnBrk="0" fontAlgn="base" hangingPunct="0">
              <a:spcBef>
                <a:spcPct val="0"/>
              </a:spcBef>
              <a:spcAft>
                <a:spcPct val="0"/>
              </a:spcAft>
              <a:defRPr>
                <a:solidFill>
                  <a:schemeClr val="tx1"/>
                </a:solidFill>
                <a:latin typeface="Calibri" pitchFamily="34" charset="0"/>
                <a:cs typeface="Arial" charset="0"/>
              </a:defRPr>
            </a:lvl7pPr>
            <a:lvl8pPr marL="3403953" indent="-226930" eaLnBrk="0" fontAlgn="base" hangingPunct="0">
              <a:spcBef>
                <a:spcPct val="0"/>
              </a:spcBef>
              <a:spcAft>
                <a:spcPct val="0"/>
              </a:spcAft>
              <a:defRPr>
                <a:solidFill>
                  <a:schemeClr val="tx1"/>
                </a:solidFill>
                <a:latin typeface="Calibri" pitchFamily="34" charset="0"/>
                <a:cs typeface="Arial" charset="0"/>
              </a:defRPr>
            </a:lvl8pPr>
            <a:lvl9pPr marL="3857814" indent="-226930" eaLnBrk="0" fontAlgn="base" hangingPunct="0">
              <a:spcBef>
                <a:spcPct val="0"/>
              </a:spcBef>
              <a:spcAft>
                <a:spcPct val="0"/>
              </a:spcAft>
              <a:defRPr>
                <a:solidFill>
                  <a:schemeClr val="tx1"/>
                </a:solidFill>
                <a:latin typeface="Calibri" pitchFamily="34" charset="0"/>
                <a:cs typeface="Arial" charset="0"/>
              </a:defRPr>
            </a:lvl9pPr>
          </a:lstStyle>
          <a:p>
            <a:fld id="{A272AE3A-C4F0-40C9-8076-534D5CC5635B}" type="slidenum">
              <a:rPr lang="en-US" altLang="en-US">
                <a:cs typeface="Calibri" panose="020F0502020204030204" pitchFamily="34" charset="0"/>
              </a:rPr>
              <a:pPr/>
              <a:t>51</a:t>
            </a:fld>
            <a:endParaRPr lang="en-US" altLang="en-US" dirty="0">
              <a:cs typeface="Calibri" panose="020F0502020204030204" pitchFamily="34" charset="0"/>
            </a:endParaRPr>
          </a:p>
        </p:txBody>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14402703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Survivor benefits attributable to a Public Safety Officer who was killed in the line of duty before 1/1/97 are excludible for Federal.</a:t>
            </a:r>
          </a:p>
          <a:p>
            <a:pPr marL="171450" indent="-171450">
              <a:buFont typeface="Arial" panose="020B0604020202020204" pitchFamily="34" charset="0"/>
              <a:buChar char="•"/>
            </a:pPr>
            <a:r>
              <a:rPr lang="en-US" altLang="en-US" dirty="0"/>
              <a:t>Must have retired from</a:t>
            </a:r>
            <a:r>
              <a:rPr lang="en-US" altLang="en-US" baseline="0" dirty="0"/>
              <a:t> PSO position – no intervening jobs.</a:t>
            </a:r>
          </a:p>
          <a:p>
            <a:pPr marL="171450" indent="-171450">
              <a:buFont typeface="Arial" panose="020B0604020202020204" pitchFamily="34" charset="0"/>
              <a:buChar char="•"/>
            </a:pPr>
            <a:r>
              <a:rPr lang="en-US" altLang="en-US" baseline="0" dirty="0"/>
              <a:t>Does not apply to survivor of PSO.</a:t>
            </a:r>
            <a:endParaRPr lang="en-US" altLang="en-US" dirty="0"/>
          </a:p>
          <a:p>
            <a:endParaRPr lang="en-US" altLang="en-US" dirty="0"/>
          </a:p>
        </p:txBody>
      </p:sp>
      <p:sp>
        <p:nvSpPr>
          <p:cNvPr id="14541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37523" indent="-283663">
              <a:defRPr>
                <a:solidFill>
                  <a:schemeClr val="tx1"/>
                </a:solidFill>
                <a:latin typeface="Calibri" pitchFamily="34" charset="0"/>
                <a:cs typeface="Arial" charset="0"/>
              </a:defRPr>
            </a:lvl2pPr>
            <a:lvl3pPr marL="1134651" indent="-226930">
              <a:defRPr>
                <a:solidFill>
                  <a:schemeClr val="tx1"/>
                </a:solidFill>
                <a:latin typeface="Calibri" pitchFamily="34" charset="0"/>
                <a:cs typeface="Arial" charset="0"/>
              </a:defRPr>
            </a:lvl3pPr>
            <a:lvl4pPr marL="1588513" indent="-226930">
              <a:defRPr>
                <a:solidFill>
                  <a:schemeClr val="tx1"/>
                </a:solidFill>
                <a:latin typeface="Calibri" pitchFamily="34" charset="0"/>
                <a:cs typeface="Arial" charset="0"/>
              </a:defRPr>
            </a:lvl4pPr>
            <a:lvl5pPr marL="2042370" indent="-226930">
              <a:defRPr>
                <a:solidFill>
                  <a:schemeClr val="tx1"/>
                </a:solidFill>
                <a:latin typeface="Calibri" pitchFamily="34" charset="0"/>
                <a:cs typeface="Arial" charset="0"/>
              </a:defRPr>
            </a:lvl5pPr>
            <a:lvl6pPr marL="2496232" indent="-226930" eaLnBrk="0" fontAlgn="base" hangingPunct="0">
              <a:spcBef>
                <a:spcPct val="0"/>
              </a:spcBef>
              <a:spcAft>
                <a:spcPct val="0"/>
              </a:spcAft>
              <a:defRPr>
                <a:solidFill>
                  <a:schemeClr val="tx1"/>
                </a:solidFill>
                <a:latin typeface="Calibri" pitchFamily="34" charset="0"/>
                <a:cs typeface="Arial" charset="0"/>
              </a:defRPr>
            </a:lvl6pPr>
            <a:lvl7pPr marL="2950093" indent="-226930" eaLnBrk="0" fontAlgn="base" hangingPunct="0">
              <a:spcBef>
                <a:spcPct val="0"/>
              </a:spcBef>
              <a:spcAft>
                <a:spcPct val="0"/>
              </a:spcAft>
              <a:defRPr>
                <a:solidFill>
                  <a:schemeClr val="tx1"/>
                </a:solidFill>
                <a:latin typeface="Calibri" pitchFamily="34" charset="0"/>
                <a:cs typeface="Arial" charset="0"/>
              </a:defRPr>
            </a:lvl7pPr>
            <a:lvl8pPr marL="3403953" indent="-226930" eaLnBrk="0" fontAlgn="base" hangingPunct="0">
              <a:spcBef>
                <a:spcPct val="0"/>
              </a:spcBef>
              <a:spcAft>
                <a:spcPct val="0"/>
              </a:spcAft>
              <a:defRPr>
                <a:solidFill>
                  <a:schemeClr val="tx1"/>
                </a:solidFill>
                <a:latin typeface="Calibri" pitchFamily="34" charset="0"/>
                <a:cs typeface="Arial" charset="0"/>
              </a:defRPr>
            </a:lvl8pPr>
            <a:lvl9pPr marL="3857814" indent="-226930" eaLnBrk="0" fontAlgn="base" hangingPunct="0">
              <a:spcBef>
                <a:spcPct val="0"/>
              </a:spcBef>
              <a:spcAft>
                <a:spcPct val="0"/>
              </a:spcAft>
              <a:defRPr>
                <a:solidFill>
                  <a:schemeClr val="tx1"/>
                </a:solidFill>
                <a:latin typeface="Calibri" pitchFamily="34" charset="0"/>
                <a:cs typeface="Arial" charset="0"/>
              </a:defRPr>
            </a:lvl9pPr>
          </a:lstStyle>
          <a:p>
            <a:fld id="{61E21BE3-F554-4758-874C-489100B4C447}" type="slidenum">
              <a:rPr lang="en-US" altLang="en-US">
                <a:cs typeface="Calibri" panose="020F0502020204030204" pitchFamily="34" charset="0"/>
              </a:rPr>
              <a:pPr/>
              <a:t>52</a:t>
            </a:fld>
            <a:endParaRPr lang="en-US" altLang="en-US" dirty="0">
              <a:cs typeface="Calibri" panose="020F0502020204030204" pitchFamily="34" charset="0"/>
            </a:endParaRPr>
          </a:p>
        </p:txBody>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289511104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4626" name="Rectangle 9"/>
          <p:cNvSpPr>
            <a:spLocks noGrp="1" noChangeArrowheads="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9E4C35E6-A125-4BAE-A650-5F96D3507988}" type="slidenum">
              <a:rPr lang="en-US" altLang="en-US"/>
              <a:pPr>
                <a:spcBef>
                  <a:spcPct val="0"/>
                </a:spcBef>
                <a:buClrTx/>
                <a:buFontTx/>
                <a:buNone/>
              </a:pPr>
              <a:t>53</a:t>
            </a:fld>
            <a:endParaRPr lang="en-US" altLang="en-US" dirty="0"/>
          </a:p>
        </p:txBody>
      </p:sp>
      <p:sp>
        <p:nvSpPr>
          <p:cNvPr id="154628" name="Rectangle 2"/>
          <p:cNvSpPr>
            <a:spLocks noGrp="1" noRot="1" noChangeAspect="1" noChangeArrowheads="1" noTextEdit="1"/>
          </p:cNvSpPr>
          <p:nvPr>
            <p:ph type="sldImg"/>
          </p:nvPr>
        </p:nvSpPr>
        <p:spPr bwMode="auto">
          <a:xfrm>
            <a:off x="1371600" y="1143000"/>
            <a:ext cx="4114800" cy="3086100"/>
          </a:xfrm>
          <a:prstGeom prst="rect">
            <a:avLst/>
          </a:prstGeom>
          <a:solidFill>
            <a:srgbClr val="FFFFFF"/>
          </a:solidFill>
          <a:ln>
            <a:solidFill>
              <a:srgbClr val="000000"/>
            </a:solidFill>
            <a:miter lim="800000"/>
            <a:headEnd/>
            <a:tailEnd/>
          </a:ln>
        </p:spPr>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402332713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Header Placeholder 3"/>
          <p:cNvSpPr>
            <a:spLocks noGrp="1"/>
          </p:cNvSpPr>
          <p:nvPr>
            <p:ph type="hdr" sz="quarter" idx="10"/>
          </p:nvPr>
        </p:nvSpPr>
        <p:spPr>
          <a:xfrm>
            <a:off x="0" y="0"/>
            <a:ext cx="2971800" cy="458788"/>
          </a:xfrm>
        </p:spPr>
        <p:txBody>
          <a:bodyPr/>
          <a:lstStyle/>
          <a:p>
            <a:endParaRPr lang="en-US"/>
          </a:p>
        </p:txBody>
      </p:sp>
      <p:sp>
        <p:nvSpPr>
          <p:cNvPr id="5" name="Footer Placeholder 4"/>
          <p:cNvSpPr>
            <a:spLocks noGrp="1"/>
          </p:cNvSpPr>
          <p:nvPr>
            <p:ph type="ftr" sz="quarter" idx="11"/>
          </p:nvPr>
        </p:nvSpPr>
        <p:spPr>
          <a:xfrm>
            <a:off x="0" y="8685213"/>
            <a:ext cx="2971800" cy="458787"/>
          </a:xfrm>
        </p:spPr>
        <p:txBody>
          <a:bodyPr/>
          <a:lstStyle/>
          <a:p>
            <a:endParaRPr lang="en-US"/>
          </a:p>
        </p:txBody>
      </p:sp>
      <p:sp>
        <p:nvSpPr>
          <p:cNvPr id="6" name="Slide Number Placeholder 5"/>
          <p:cNvSpPr>
            <a:spLocks noGrp="1"/>
          </p:cNvSpPr>
          <p:nvPr>
            <p:ph type="sldNum" sz="quarter" idx="12"/>
          </p:nvPr>
        </p:nvSpPr>
        <p:spPr>
          <a:xfrm>
            <a:off x="3884613" y="8685213"/>
            <a:ext cx="2971800" cy="458787"/>
          </a:xfrm>
        </p:spPr>
        <p:txBody>
          <a:bodyPr/>
          <a:lstStyle/>
          <a:p>
            <a:fld id="{9AB10A56-FCCE-4D84-A038-16BE1E84DC89}" type="slidenum">
              <a:rPr lang="en-US" smtClean="0"/>
              <a:t>54</a:t>
            </a:fld>
            <a:endParaRPr lang="en-US"/>
          </a:p>
        </p:txBody>
      </p:sp>
    </p:spTree>
    <p:extLst>
      <p:ext uri="{BB962C8B-B14F-4D97-AF65-F5344CB8AC3E}">
        <p14:creationId xmlns:p14="http://schemas.microsoft.com/office/powerpoint/2010/main" val="426515672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Header Placeholder 3"/>
          <p:cNvSpPr>
            <a:spLocks noGrp="1"/>
          </p:cNvSpPr>
          <p:nvPr>
            <p:ph type="hdr" sz="quarter" idx="10"/>
          </p:nvPr>
        </p:nvSpPr>
        <p:spPr>
          <a:xfrm>
            <a:off x="0" y="0"/>
            <a:ext cx="2971800" cy="458788"/>
          </a:xfrm>
        </p:spPr>
        <p:txBody>
          <a:bodyPr/>
          <a:lstStyle/>
          <a:p>
            <a:endParaRPr lang="en-US"/>
          </a:p>
        </p:txBody>
      </p:sp>
      <p:sp>
        <p:nvSpPr>
          <p:cNvPr id="5" name="Footer Placeholder 4"/>
          <p:cNvSpPr>
            <a:spLocks noGrp="1"/>
          </p:cNvSpPr>
          <p:nvPr>
            <p:ph type="ftr" sz="quarter" idx="11"/>
          </p:nvPr>
        </p:nvSpPr>
        <p:spPr>
          <a:xfrm>
            <a:off x="0" y="8685213"/>
            <a:ext cx="2971800" cy="458787"/>
          </a:xfrm>
        </p:spPr>
        <p:txBody>
          <a:bodyPr/>
          <a:lstStyle/>
          <a:p>
            <a:endParaRPr lang="en-US"/>
          </a:p>
        </p:txBody>
      </p:sp>
      <p:sp>
        <p:nvSpPr>
          <p:cNvPr id="6" name="Slide Number Placeholder 5"/>
          <p:cNvSpPr>
            <a:spLocks noGrp="1"/>
          </p:cNvSpPr>
          <p:nvPr>
            <p:ph type="sldNum" sz="quarter" idx="12"/>
          </p:nvPr>
        </p:nvSpPr>
        <p:spPr>
          <a:xfrm>
            <a:off x="3884613" y="8685213"/>
            <a:ext cx="2971800" cy="458787"/>
          </a:xfrm>
        </p:spPr>
        <p:txBody>
          <a:bodyPr/>
          <a:lstStyle/>
          <a:p>
            <a:fld id="{9AB10A56-FCCE-4D84-A038-16BE1E84DC89}" type="slidenum">
              <a:rPr lang="en-US" smtClean="0"/>
              <a:t>55</a:t>
            </a:fld>
            <a:endParaRPr lang="en-US"/>
          </a:p>
        </p:txBody>
      </p:sp>
    </p:spTree>
    <p:extLst>
      <p:ext uri="{BB962C8B-B14F-4D97-AF65-F5344CB8AC3E}">
        <p14:creationId xmlns:p14="http://schemas.microsoft.com/office/powerpoint/2010/main" val="328163713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2578" name="Rectangle 9"/>
          <p:cNvSpPr>
            <a:spLocks noGrp="1" noChangeArrowheads="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DB0E0E79-8F2E-463A-99B1-7786291E431D}" type="slidenum">
              <a:rPr lang="en-US" altLang="en-US"/>
              <a:pPr>
                <a:spcBef>
                  <a:spcPct val="0"/>
                </a:spcBef>
                <a:buClrTx/>
                <a:buFontTx/>
                <a:buNone/>
              </a:pPr>
              <a:t>56</a:t>
            </a:fld>
            <a:endParaRPr lang="en-US" altLang="en-US" dirty="0"/>
          </a:p>
        </p:txBody>
      </p:sp>
      <p:sp>
        <p:nvSpPr>
          <p:cNvPr id="152579" name="Rectangle 1"/>
          <p:cNvSpPr>
            <a:spLocks noGrp="1" noRot="1" noChangeAspect="1" noChangeArrowheads="1" noTextEdit="1"/>
          </p:cNvSpPr>
          <p:nvPr>
            <p:ph type="sldImg"/>
          </p:nvPr>
        </p:nvSpPr>
        <p:spPr bwMode="auto">
          <a:xfrm>
            <a:off x="1371600" y="1143000"/>
            <a:ext cx="4114800" cy="3086100"/>
          </a:xfrm>
          <a:prstGeom prst="rect">
            <a:avLst/>
          </a:prstGeom>
          <a:solidFill>
            <a:srgbClr val="FFFFFF"/>
          </a:solidFill>
          <a:ln>
            <a:solidFill>
              <a:srgbClr val="000000"/>
            </a:solidFill>
            <a:miter lim="800000"/>
            <a:headEnd/>
            <a:tailEnd/>
          </a:ln>
        </p:spPr>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368873393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7698" name="Rectangle 9"/>
          <p:cNvSpPr>
            <a:spLocks noGrp="1" noChangeArrowheads="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983ABAF6-7004-4E9B-BC14-105836BD547A}" type="slidenum">
              <a:rPr lang="en-US" altLang="en-US"/>
              <a:pPr>
                <a:spcBef>
                  <a:spcPct val="0"/>
                </a:spcBef>
                <a:buClrTx/>
                <a:buFontTx/>
                <a:buNone/>
              </a:pPr>
              <a:t>57</a:t>
            </a:fld>
            <a:endParaRPr lang="en-US" altLang="en-US" dirty="0"/>
          </a:p>
        </p:txBody>
      </p:sp>
      <p:sp>
        <p:nvSpPr>
          <p:cNvPr id="157700" name="Rectangle 2"/>
          <p:cNvSpPr>
            <a:spLocks noGrp="1" noRot="1" noChangeAspect="1" noChangeArrowheads="1" noTextEdit="1"/>
          </p:cNvSpPr>
          <p:nvPr>
            <p:ph type="sldImg"/>
          </p:nvPr>
        </p:nvSpPr>
        <p:spPr bwMode="auto">
          <a:xfrm>
            <a:off x="1371600" y="1143000"/>
            <a:ext cx="4114800" cy="3086100"/>
          </a:xfrm>
          <a:prstGeom prst="rect">
            <a:avLst/>
          </a:prstGeom>
          <a:solidFill>
            <a:srgbClr val="FFFFFF"/>
          </a:solidFill>
          <a:ln>
            <a:solidFill>
              <a:srgbClr val="000000"/>
            </a:solidFill>
            <a:miter lim="800000"/>
            <a:headEnd/>
            <a:tailEnd/>
          </a:ln>
        </p:spPr>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128049794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1794" name="Rectangle 9"/>
          <p:cNvSpPr>
            <a:spLocks noGrp="1" noChangeArrowheads="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4A0EC5EC-D975-4142-9FCA-DAF94366E5A1}" type="slidenum">
              <a:rPr lang="en-US" altLang="en-US"/>
              <a:pPr>
                <a:spcBef>
                  <a:spcPct val="0"/>
                </a:spcBef>
                <a:buClrTx/>
                <a:buFontTx/>
                <a:buNone/>
              </a:pPr>
              <a:t>58</a:t>
            </a:fld>
            <a:endParaRPr lang="en-US" altLang="en-US" dirty="0"/>
          </a:p>
        </p:txBody>
      </p:sp>
      <p:sp>
        <p:nvSpPr>
          <p:cNvPr id="161796" name="Rectangle 2"/>
          <p:cNvSpPr>
            <a:spLocks noGrp="1" noRot="1" noChangeAspect="1" noChangeArrowheads="1" noTextEdit="1"/>
          </p:cNvSpPr>
          <p:nvPr>
            <p:ph type="sldImg"/>
          </p:nvPr>
        </p:nvSpPr>
        <p:spPr bwMode="auto">
          <a:xfrm>
            <a:off x="1371600" y="1143000"/>
            <a:ext cx="4114800" cy="3086100"/>
          </a:xfrm>
          <a:prstGeom prst="rect">
            <a:avLst/>
          </a:prstGeom>
          <a:solidFill>
            <a:srgbClr val="FFFFFF"/>
          </a:solidFill>
          <a:ln>
            <a:solidFill>
              <a:srgbClr val="000000"/>
            </a:solidFill>
            <a:miter lim="800000"/>
            <a:headEnd/>
            <a:tailEnd/>
          </a:ln>
        </p:spPr>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116299700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1794" name="Rectangle 9"/>
          <p:cNvSpPr>
            <a:spLocks noGrp="1" noChangeArrowheads="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4A0EC5EC-D975-4142-9FCA-DAF94366E5A1}" type="slidenum">
              <a:rPr lang="en-US" altLang="en-US"/>
              <a:pPr>
                <a:spcBef>
                  <a:spcPct val="0"/>
                </a:spcBef>
                <a:buClrTx/>
                <a:buFontTx/>
                <a:buNone/>
              </a:pPr>
              <a:t>59</a:t>
            </a:fld>
            <a:endParaRPr lang="en-US" altLang="en-US" dirty="0"/>
          </a:p>
        </p:txBody>
      </p:sp>
      <p:sp>
        <p:nvSpPr>
          <p:cNvPr id="161796" name="Rectangle 2"/>
          <p:cNvSpPr>
            <a:spLocks noGrp="1" noRot="1" noChangeAspect="1" noChangeArrowheads="1" noTextEdit="1"/>
          </p:cNvSpPr>
          <p:nvPr>
            <p:ph type="sldImg"/>
          </p:nvPr>
        </p:nvSpPr>
        <p:spPr bwMode="auto">
          <a:xfrm>
            <a:off x="1371600" y="1143000"/>
            <a:ext cx="4114800" cy="3086100"/>
          </a:xfrm>
          <a:prstGeom prst="rect">
            <a:avLst/>
          </a:prstGeom>
          <a:solidFill>
            <a:srgbClr val="FFFFFF"/>
          </a:solidFill>
          <a:ln>
            <a:solidFill>
              <a:srgbClr val="000000"/>
            </a:solidFill>
            <a:miter lim="800000"/>
            <a:headEnd/>
            <a:tailEnd/>
          </a:ln>
        </p:spPr>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2335555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3BFEAA3D-A578-4AED-8EB2-F19A1A27C7E0}" type="slidenum">
              <a:rPr lang="en-US" altLang="en-US"/>
              <a:pPr>
                <a:spcBef>
                  <a:spcPct val="0"/>
                </a:spcBef>
                <a:buClrTx/>
                <a:buFontTx/>
                <a:buNone/>
              </a:pPr>
              <a:t>6</a:t>
            </a:fld>
            <a:endParaRPr lang="en-US" altLang="en-US" dirty="0"/>
          </a:p>
        </p:txBody>
      </p:sp>
      <p:sp>
        <p:nvSpPr>
          <p:cNvPr id="106499" name="Rectangle 2"/>
          <p:cNvSpPr>
            <a:spLocks noGrp="1" noRot="1" noChangeAspect="1" noChangeArrowheads="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500" name="Rectangle 3"/>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Start with basics:</a:t>
            </a:r>
            <a:r>
              <a:rPr lang="en-US" altLang="en-US" baseline="0" dirty="0"/>
              <a:t> SYNC 1099-R –  S</a:t>
            </a:r>
            <a:r>
              <a:rPr lang="en-US" altLang="en-US" b="0" baseline="0" dirty="0"/>
              <a:t>SN</a:t>
            </a:r>
            <a:r>
              <a:rPr lang="en-US" altLang="en-US" baseline="0" dirty="0"/>
              <a:t>, Y</a:t>
            </a:r>
            <a:r>
              <a:rPr lang="en-US" altLang="en-US" b="0" baseline="0" dirty="0"/>
              <a:t>ear</a:t>
            </a:r>
            <a:r>
              <a:rPr lang="en-US" altLang="en-US" baseline="0" dirty="0"/>
              <a:t> of form, N</a:t>
            </a:r>
            <a:r>
              <a:rPr lang="en-US" altLang="en-US" b="0" baseline="0" dirty="0"/>
              <a:t>ame</a:t>
            </a:r>
            <a:r>
              <a:rPr lang="en-US" altLang="en-US" baseline="0" dirty="0"/>
              <a:t>, C</a:t>
            </a:r>
            <a:r>
              <a:rPr lang="en-US" altLang="en-US" b="0" baseline="0" dirty="0"/>
              <a:t>odes</a:t>
            </a:r>
            <a:r>
              <a:rPr lang="en-US" altLang="en-US" baseline="0" dirty="0"/>
              <a:t> – these are critical!</a:t>
            </a:r>
            <a:endParaRPr lang="en-US" altLang="en-US" dirty="0"/>
          </a:p>
          <a:p>
            <a:pPr eaLnBrk="1" hangingPunct="1"/>
            <a:endParaRPr lang="en-US" altLang="en-US" dirty="0"/>
          </a:p>
          <a:p>
            <a:pPr eaLnBrk="1" hangingPunct="1"/>
            <a:r>
              <a:rPr lang="en-US" altLang="en-US" dirty="0"/>
              <a:t>Box 1 – Gross distribution</a:t>
            </a:r>
          </a:p>
          <a:p>
            <a:pPr eaLnBrk="1" hangingPunct="1"/>
            <a:r>
              <a:rPr lang="en-US" altLang="en-US" dirty="0"/>
              <a:t>Box 2a – Taxable amount – NOTE: If taxable amount is determined no further action is needed to determine taxable amount (*exception below). If box 2a is zero (not just blank), the distribution is non taxable . Correct Box 2a to read zero.</a:t>
            </a:r>
          </a:p>
          <a:p>
            <a:pPr eaLnBrk="1" hangingPunct="1"/>
            <a:r>
              <a:rPr lang="en-US" altLang="en-US" dirty="0"/>
              <a:t>*exception: PSO (Public Safety</a:t>
            </a:r>
            <a:r>
              <a:rPr lang="en-US" altLang="en-US" baseline="0" dirty="0"/>
              <a:t> Office) allowed deduction of up to $3000 health insurance premium paid directly from distribution to be excluded from taxable amount. See Pension Distribution section</a:t>
            </a:r>
            <a:endParaRPr lang="en-US" altLang="en-US" dirty="0"/>
          </a:p>
          <a:p>
            <a:pPr eaLnBrk="1" hangingPunct="1"/>
            <a:r>
              <a:rPr lang="en-US" altLang="en-US" dirty="0"/>
              <a:t>Box 2b –</a:t>
            </a:r>
            <a:r>
              <a:rPr lang="en-US" altLang="en-US" baseline="0" dirty="0"/>
              <a:t> </a:t>
            </a:r>
            <a:r>
              <a:rPr lang="en-US" altLang="en-US" dirty="0"/>
              <a:t>If Taxable amount not determined is checked, Simplified General Rule calculation will be required. 	</a:t>
            </a:r>
          </a:p>
          <a:p>
            <a:pPr eaLnBrk="1" hangingPunct="1"/>
            <a:r>
              <a:rPr lang="en-US" altLang="en-US" dirty="0"/>
              <a:t>Box 7 – </a:t>
            </a:r>
            <a:r>
              <a:rPr lang="en-US" altLang="en-US" b="1" dirty="0"/>
              <a:t>Distribution code covered in one of next charts. Box checked if IRA</a:t>
            </a:r>
          </a:p>
          <a:p>
            <a:pPr marL="0" marR="0" indent="0" algn="l" defTabSz="457200" rtl="0" eaLnBrk="1" fontAlgn="auto" latinLnBrk="0" hangingPunct="1">
              <a:lnSpc>
                <a:spcPct val="100000"/>
              </a:lnSpc>
              <a:spcBef>
                <a:spcPts val="0"/>
              </a:spcBef>
              <a:spcAft>
                <a:spcPts val="0"/>
              </a:spcAft>
              <a:buClrTx/>
              <a:buSzTx/>
              <a:buFontTx/>
              <a:buNone/>
              <a:tabLst/>
              <a:defRPr/>
            </a:pPr>
            <a:r>
              <a:rPr lang="en-US" altLang="en-US" dirty="0"/>
              <a:t>Box 9b –</a:t>
            </a:r>
            <a:r>
              <a:rPr lang="en-US" altLang="en-US" baseline="0" dirty="0"/>
              <a:t> </a:t>
            </a:r>
            <a:r>
              <a:rPr lang="en-US" altLang="en-US" dirty="0"/>
              <a:t>indicates employee contribution which will be used in the Simplified General Rule if taxable amount is not included in box 2a.</a:t>
            </a:r>
          </a:p>
          <a:p>
            <a:pPr marL="0" marR="0" indent="0" algn="l" defTabSz="457200" rtl="0" eaLnBrk="1" fontAlgn="auto" latinLnBrk="0" hangingPunct="1">
              <a:lnSpc>
                <a:spcPct val="100000"/>
              </a:lnSpc>
              <a:spcBef>
                <a:spcPts val="0"/>
              </a:spcBef>
              <a:spcAft>
                <a:spcPts val="0"/>
              </a:spcAft>
              <a:buClrTx/>
              <a:buSzTx/>
              <a:buFontTx/>
              <a:buNone/>
              <a:tabLst/>
              <a:defRPr/>
            </a:pPr>
            <a:endParaRPr lang="en-US" alt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altLang="en-US" dirty="0"/>
              <a:t>Boxes 4 and 12 – Federal and State Income tax withheld</a:t>
            </a:r>
          </a:p>
          <a:p>
            <a:pPr eaLnBrk="1" hangingPunct="1"/>
            <a:endParaRPr lang="en-US" altLang="en-US" dirty="0"/>
          </a:p>
        </p:txBody>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294278013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Header Placeholder 3"/>
          <p:cNvSpPr>
            <a:spLocks noGrp="1"/>
          </p:cNvSpPr>
          <p:nvPr>
            <p:ph type="hdr" sz="quarter" idx="10"/>
          </p:nvPr>
        </p:nvSpPr>
        <p:spPr>
          <a:xfrm>
            <a:off x="0" y="0"/>
            <a:ext cx="2971800" cy="458788"/>
          </a:xfrm>
        </p:spPr>
        <p:txBody>
          <a:bodyPr/>
          <a:lstStyle/>
          <a:p>
            <a:endParaRPr lang="en-US"/>
          </a:p>
        </p:txBody>
      </p:sp>
      <p:sp>
        <p:nvSpPr>
          <p:cNvPr id="5" name="Footer Placeholder 4"/>
          <p:cNvSpPr>
            <a:spLocks noGrp="1"/>
          </p:cNvSpPr>
          <p:nvPr>
            <p:ph type="ftr" sz="quarter" idx="11"/>
          </p:nvPr>
        </p:nvSpPr>
        <p:spPr>
          <a:xfrm>
            <a:off x="0" y="8685213"/>
            <a:ext cx="2971800" cy="458787"/>
          </a:xfrm>
        </p:spPr>
        <p:txBody>
          <a:bodyPr/>
          <a:lstStyle/>
          <a:p>
            <a:endParaRPr lang="en-US"/>
          </a:p>
        </p:txBody>
      </p:sp>
      <p:sp>
        <p:nvSpPr>
          <p:cNvPr id="6" name="Slide Number Placeholder 5"/>
          <p:cNvSpPr>
            <a:spLocks noGrp="1"/>
          </p:cNvSpPr>
          <p:nvPr>
            <p:ph type="sldNum" sz="quarter" idx="12"/>
          </p:nvPr>
        </p:nvSpPr>
        <p:spPr>
          <a:xfrm>
            <a:off x="3884613" y="8685213"/>
            <a:ext cx="2971800" cy="458787"/>
          </a:xfrm>
        </p:spPr>
        <p:txBody>
          <a:bodyPr/>
          <a:lstStyle/>
          <a:p>
            <a:fld id="{9AB10A56-FCCE-4D84-A038-16BE1E84DC89}" type="slidenum">
              <a:rPr lang="en-US" smtClean="0"/>
              <a:t>60</a:t>
            </a:fld>
            <a:endParaRPr lang="en-US"/>
          </a:p>
        </p:txBody>
      </p:sp>
    </p:spTree>
    <p:extLst>
      <p:ext uri="{BB962C8B-B14F-4D97-AF65-F5344CB8AC3E}">
        <p14:creationId xmlns:p14="http://schemas.microsoft.com/office/powerpoint/2010/main" val="139857216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2"/>
          <p:cNvSpPr>
            <a:spLocks noGrp="1" noRot="1" noChangeAspect="1" noChangeArrowheads="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 name="Slide Number Placeholder 4"/>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61</a:t>
            </a:fld>
            <a:endParaRPr lang="en-US" dirty="0"/>
          </a:p>
        </p:txBody>
      </p:sp>
      <p:sp>
        <p:nvSpPr>
          <p:cNvPr id="6" name="Footer Placeholder 5"/>
          <p:cNvSpPr>
            <a:spLocks noGrp="1"/>
          </p:cNvSpPr>
          <p:nvPr>
            <p:ph type="ftr" sz="quarter" idx="13"/>
          </p:nvPr>
        </p:nvSpPr>
        <p:spPr>
          <a:xfrm>
            <a:off x="0" y="8685213"/>
            <a:ext cx="2971800" cy="458787"/>
          </a:xfrm>
          <a:prstGeom prst="rect">
            <a:avLst/>
          </a:prstGeom>
        </p:spPr>
        <p:txBody>
          <a:bodyPr/>
          <a:lstStyle/>
          <a:p>
            <a:endParaRPr lang="en-US" dirty="0"/>
          </a:p>
        </p:txBody>
      </p:sp>
      <p:sp>
        <p:nvSpPr>
          <p:cNvPr id="7" name="Header Placeholder 6"/>
          <p:cNvSpPr>
            <a:spLocks noGrp="1"/>
          </p:cNvSpPr>
          <p:nvPr>
            <p:ph type="hdr" sz="quarter" idx="14"/>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350414378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Header Placeholder 3"/>
          <p:cNvSpPr>
            <a:spLocks noGrp="1"/>
          </p:cNvSpPr>
          <p:nvPr>
            <p:ph type="hdr" sz="quarter" idx="10"/>
          </p:nvPr>
        </p:nvSpPr>
        <p:spPr>
          <a:xfrm>
            <a:off x="0" y="0"/>
            <a:ext cx="2971800" cy="458788"/>
          </a:xfrm>
        </p:spPr>
        <p:txBody>
          <a:bodyPr/>
          <a:lstStyle/>
          <a:p>
            <a:endParaRPr lang="en-US"/>
          </a:p>
        </p:txBody>
      </p:sp>
      <p:sp>
        <p:nvSpPr>
          <p:cNvPr id="5" name="Footer Placeholder 4"/>
          <p:cNvSpPr>
            <a:spLocks noGrp="1"/>
          </p:cNvSpPr>
          <p:nvPr>
            <p:ph type="ftr" sz="quarter" idx="11"/>
          </p:nvPr>
        </p:nvSpPr>
        <p:spPr>
          <a:xfrm>
            <a:off x="0" y="8685213"/>
            <a:ext cx="2971800" cy="458787"/>
          </a:xfrm>
        </p:spPr>
        <p:txBody>
          <a:bodyPr/>
          <a:lstStyle/>
          <a:p>
            <a:endParaRPr lang="en-US"/>
          </a:p>
        </p:txBody>
      </p:sp>
      <p:sp>
        <p:nvSpPr>
          <p:cNvPr id="6" name="Slide Number Placeholder 5"/>
          <p:cNvSpPr>
            <a:spLocks noGrp="1"/>
          </p:cNvSpPr>
          <p:nvPr>
            <p:ph type="sldNum" sz="quarter" idx="12"/>
          </p:nvPr>
        </p:nvSpPr>
        <p:spPr>
          <a:xfrm>
            <a:off x="3884613" y="8685213"/>
            <a:ext cx="2971800" cy="458787"/>
          </a:xfrm>
        </p:spPr>
        <p:txBody>
          <a:bodyPr/>
          <a:lstStyle/>
          <a:p>
            <a:fld id="{9AB10A56-FCCE-4D84-A038-16BE1E84DC89}" type="slidenum">
              <a:rPr lang="en-US" smtClean="0"/>
              <a:t>62</a:t>
            </a:fld>
            <a:endParaRPr lang="en-US"/>
          </a:p>
        </p:txBody>
      </p:sp>
    </p:spTree>
    <p:extLst>
      <p:ext uri="{BB962C8B-B14F-4D97-AF65-F5344CB8AC3E}">
        <p14:creationId xmlns:p14="http://schemas.microsoft.com/office/powerpoint/2010/main" val="428744491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endParaRPr lang="en-US" dirty="0"/>
          </a:p>
        </p:txBody>
      </p:sp>
      <p:sp>
        <p:nvSpPr>
          <p:cNvPr id="4" name="Header Placeholder 3"/>
          <p:cNvSpPr>
            <a:spLocks noGrp="1"/>
          </p:cNvSpPr>
          <p:nvPr>
            <p:ph type="hdr" sz="quarter" idx="10"/>
          </p:nvPr>
        </p:nvSpPr>
        <p:spPr>
          <a:xfrm>
            <a:off x="0" y="0"/>
            <a:ext cx="2971800" cy="458788"/>
          </a:xfrm>
          <a:prstGeom prst="rect">
            <a:avLst/>
          </a:prstGeom>
        </p:spPr>
        <p:txBody>
          <a:bodyPr/>
          <a:lstStyle/>
          <a:p>
            <a:endParaRPr lang="en-US" dirty="0"/>
          </a:p>
        </p:txBody>
      </p:sp>
      <p:sp>
        <p:nvSpPr>
          <p:cNvPr id="5" name="Footer Placeholder 4"/>
          <p:cNvSpPr>
            <a:spLocks noGrp="1"/>
          </p:cNvSpPr>
          <p:nvPr>
            <p:ph type="ftr" sz="quarter" idx="11"/>
          </p:nvPr>
        </p:nvSpPr>
        <p:spPr>
          <a:xfrm>
            <a:off x="0" y="8685213"/>
            <a:ext cx="2971800" cy="458787"/>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84613" y="8685213"/>
            <a:ext cx="2971800" cy="458787"/>
          </a:xfrm>
          <a:prstGeom prst="rect">
            <a:avLst/>
          </a:prstGeom>
        </p:spPr>
        <p:txBody>
          <a:bodyPr/>
          <a:lstStyle/>
          <a:p>
            <a:fld id="{F5F29504-3EB7-4D64-9853-A98680AD298B}" type="slidenum">
              <a:rPr lang="en-US" smtClean="0"/>
              <a:pPr/>
              <a:t>63</a:t>
            </a:fld>
            <a:endParaRPr lang="en-US" dirty="0"/>
          </a:p>
        </p:txBody>
      </p:sp>
    </p:spTree>
    <p:extLst>
      <p:ext uri="{BB962C8B-B14F-4D97-AF65-F5344CB8AC3E}">
        <p14:creationId xmlns:p14="http://schemas.microsoft.com/office/powerpoint/2010/main" val="27187875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Header Placeholder 3"/>
          <p:cNvSpPr>
            <a:spLocks noGrp="1"/>
          </p:cNvSpPr>
          <p:nvPr>
            <p:ph type="hdr" sz="quarter" idx="10"/>
          </p:nvPr>
        </p:nvSpPr>
        <p:spPr>
          <a:xfrm>
            <a:off x="0" y="0"/>
            <a:ext cx="2971800" cy="458788"/>
          </a:xfrm>
        </p:spPr>
        <p:txBody>
          <a:bodyPr/>
          <a:lstStyle/>
          <a:p>
            <a:endParaRPr lang="en-US"/>
          </a:p>
        </p:txBody>
      </p:sp>
      <p:sp>
        <p:nvSpPr>
          <p:cNvPr id="5" name="Footer Placeholder 4"/>
          <p:cNvSpPr>
            <a:spLocks noGrp="1"/>
          </p:cNvSpPr>
          <p:nvPr>
            <p:ph type="ftr" sz="quarter" idx="11"/>
          </p:nvPr>
        </p:nvSpPr>
        <p:spPr>
          <a:xfrm>
            <a:off x="0" y="8685213"/>
            <a:ext cx="2971800" cy="458787"/>
          </a:xfrm>
        </p:spPr>
        <p:txBody>
          <a:bodyPr/>
          <a:lstStyle/>
          <a:p>
            <a:endParaRPr lang="en-US"/>
          </a:p>
        </p:txBody>
      </p:sp>
      <p:sp>
        <p:nvSpPr>
          <p:cNvPr id="6" name="Slide Number Placeholder 5"/>
          <p:cNvSpPr>
            <a:spLocks noGrp="1"/>
          </p:cNvSpPr>
          <p:nvPr>
            <p:ph type="sldNum" sz="quarter" idx="12"/>
          </p:nvPr>
        </p:nvSpPr>
        <p:spPr>
          <a:xfrm>
            <a:off x="3884613" y="8685213"/>
            <a:ext cx="2971800" cy="458787"/>
          </a:xfrm>
        </p:spPr>
        <p:txBody>
          <a:bodyPr/>
          <a:lstStyle/>
          <a:p>
            <a:fld id="{9AB10A56-FCCE-4D84-A038-16BE1E84DC89}" type="slidenum">
              <a:rPr lang="en-US" smtClean="0"/>
              <a:t>64</a:t>
            </a:fld>
            <a:endParaRPr lang="en-US"/>
          </a:p>
        </p:txBody>
      </p:sp>
    </p:spTree>
    <p:extLst>
      <p:ext uri="{BB962C8B-B14F-4D97-AF65-F5344CB8AC3E}">
        <p14:creationId xmlns:p14="http://schemas.microsoft.com/office/powerpoint/2010/main" val="292322011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203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0276184F-8345-48AC-B376-0DA38060E34B}" type="slidenum">
              <a:rPr lang="en-US" altLang="en-US"/>
              <a:pPr>
                <a:spcBef>
                  <a:spcPct val="0"/>
                </a:spcBef>
                <a:buClrTx/>
                <a:buFontTx/>
                <a:buNone/>
              </a:pPr>
              <a:t>65</a:t>
            </a:fld>
            <a:endParaRPr lang="en-US" altLang="en-US" dirty="0"/>
          </a:p>
        </p:txBody>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2811835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Box 1 – Gross distribution</a:t>
            </a:r>
          </a:p>
          <a:p>
            <a:pPr eaLnBrk="1" hangingPunct="1"/>
            <a:r>
              <a:rPr lang="en-US" altLang="en-US" dirty="0"/>
              <a:t>Box 2 – Taxable amount</a:t>
            </a:r>
          </a:p>
          <a:p>
            <a:pPr eaLnBrk="1" hangingPunct="1"/>
            <a:r>
              <a:rPr lang="en-US" altLang="en-US" dirty="0"/>
              <a:t>Box 7 – Distribution code</a:t>
            </a:r>
          </a:p>
          <a:p>
            <a:pPr eaLnBrk="1" hangingPunct="1"/>
            <a:r>
              <a:rPr lang="en-US" altLang="en-US" dirty="0"/>
              <a:t>Boxes 4 and 10– Federal and State Income Tax withheld</a:t>
            </a:r>
          </a:p>
          <a:p>
            <a:pPr eaLnBrk="1" hangingPunct="1"/>
            <a:r>
              <a:rPr lang="en-US" altLang="en-US" dirty="0"/>
              <a:t>Box 9b – Total employee contribution to be used in Simplified General Rule</a:t>
            </a:r>
          </a:p>
          <a:p>
            <a:pPr eaLnBrk="1" hangingPunct="1"/>
            <a:r>
              <a:rPr lang="en-US" altLang="en-US" dirty="0"/>
              <a:t>Box 5 – Amount entered here is generally health insurance premium </a:t>
            </a:r>
            <a:r>
              <a:rPr lang="en-US" altLang="en-US" b="1" dirty="0"/>
              <a:t>but may represent or include the difference between total distribution and the taxable distribution (basis recovery).ASK THE TAXPAYER!</a:t>
            </a:r>
          </a:p>
          <a:p>
            <a:pPr eaLnBrk="1" hangingPunct="1"/>
            <a:r>
              <a:rPr lang="en-US" altLang="en-US" dirty="0"/>
              <a:t>If distribution in box 9b is pre 7/2/1986 the three year rule applies and amount cannot be used.</a:t>
            </a:r>
          </a:p>
        </p:txBody>
      </p:sp>
      <p:sp>
        <p:nvSpPr>
          <p:cNvPr id="14643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0AB903D1-7A41-422C-BFC3-7A95BE16AD79}" type="slidenum">
              <a:rPr lang="en-US" altLang="en-US"/>
              <a:pPr>
                <a:spcBef>
                  <a:spcPct val="0"/>
                </a:spcBef>
                <a:buClrTx/>
                <a:buFontTx/>
                <a:buNone/>
              </a:pPr>
              <a:t>7</a:t>
            </a:fld>
            <a:endParaRPr lang="en-US" altLang="en-US" dirty="0"/>
          </a:p>
        </p:txBody>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786804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Click 1 – Total Gross Paid</a:t>
            </a:r>
          </a:p>
          <a:p>
            <a:pPr eaLnBrk="1" hangingPunct="1"/>
            <a:r>
              <a:rPr lang="en-US" altLang="en-US" dirty="0"/>
              <a:t>Click 2 – Federal Income Tax withheld</a:t>
            </a:r>
          </a:p>
          <a:p>
            <a:pPr eaLnBrk="1" hangingPunct="1"/>
            <a:r>
              <a:rPr lang="en-US" altLang="en-US" dirty="0"/>
              <a:t>Click 3 – Employee Contribution. Use Bogart</a:t>
            </a:r>
            <a:r>
              <a:rPr lang="en-US" altLang="en-US" baseline="0" dirty="0"/>
              <a:t> calculator to determine taxable portion of Tier 2 benefits.</a:t>
            </a:r>
            <a:endParaRPr lang="en-US" altLang="en-US" dirty="0"/>
          </a:p>
          <a:p>
            <a:pPr eaLnBrk="1" hangingPunct="1"/>
            <a:r>
              <a:rPr lang="en-US" altLang="en-US" dirty="0"/>
              <a:t>Click 4 – Medicare Premium that needs to be added to Schedule A</a:t>
            </a:r>
          </a:p>
          <a:p>
            <a:pPr eaLnBrk="1" hangingPunct="1"/>
            <a:r>
              <a:rPr lang="en-US" altLang="en-US" dirty="0"/>
              <a:t>See Pub 4012 for directions for entering information. Distribution code is generally 7</a:t>
            </a:r>
          </a:p>
          <a:p>
            <a:pPr eaLnBrk="1" hangingPunct="1"/>
            <a:endParaRPr lang="en-US" altLang="en-US" dirty="0"/>
          </a:p>
          <a:p>
            <a:pPr eaLnBrk="1" hangingPunct="1"/>
            <a:r>
              <a:rPr lang="en-US" altLang="en-US" dirty="0"/>
              <a:t>Retirement portion is</a:t>
            </a:r>
            <a:r>
              <a:rPr lang="en-US" altLang="en-US" dirty="0">
                <a:solidFill>
                  <a:srgbClr val="008000"/>
                </a:solidFill>
              </a:rPr>
              <a:t> GREEN</a:t>
            </a:r>
          </a:p>
          <a:p>
            <a:pPr eaLnBrk="1" hangingPunct="1"/>
            <a:r>
              <a:rPr lang="en-US" altLang="en-US" dirty="0">
                <a:solidFill>
                  <a:srgbClr val="008000"/>
                </a:solidFill>
              </a:rPr>
              <a:t>Social</a:t>
            </a:r>
            <a:r>
              <a:rPr lang="en-US" altLang="en-US" baseline="0" dirty="0">
                <a:solidFill>
                  <a:srgbClr val="008000"/>
                </a:solidFill>
              </a:rPr>
              <a:t> Security portion is blue</a:t>
            </a:r>
            <a:endParaRPr lang="en-US" altLang="en-US" dirty="0">
              <a:solidFill>
                <a:srgbClr val="008000"/>
              </a:solidFill>
            </a:endParaRPr>
          </a:p>
          <a:p>
            <a:pPr eaLnBrk="1" hangingPunct="1"/>
            <a:endParaRPr lang="en-US" altLang="en-US" dirty="0"/>
          </a:p>
        </p:txBody>
      </p:sp>
      <p:sp>
        <p:nvSpPr>
          <p:cNvPr id="14131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2045C459-CBAC-47AB-8981-47DBADB561D1}" type="slidenum">
              <a:rPr lang="en-US" altLang="en-US"/>
              <a:pPr>
                <a:spcBef>
                  <a:spcPct val="0"/>
                </a:spcBef>
                <a:buClrTx/>
                <a:buFontTx/>
                <a:buNone/>
              </a:pPr>
              <a:t>8</a:t>
            </a:fld>
            <a:endParaRPr lang="en-US" altLang="en-US" dirty="0"/>
          </a:p>
        </p:txBody>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2228126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xfrm>
            <a:off x="1370013" y="1143000"/>
            <a:ext cx="4117975" cy="308768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Confirm the</a:t>
            </a:r>
            <a:r>
              <a:rPr lang="en-US" altLang="en-US" baseline="0" dirty="0"/>
              <a:t> SSN / ITIN is correct</a:t>
            </a:r>
          </a:p>
          <a:p>
            <a:pPr eaLnBrk="1" hangingPunct="1"/>
            <a:r>
              <a:rPr lang="en-US" altLang="en-US" baseline="0" dirty="0"/>
              <a:t>Make sure it’s the correct year</a:t>
            </a:r>
          </a:p>
          <a:p>
            <a:pPr eaLnBrk="1" hangingPunct="1"/>
            <a:r>
              <a:rPr lang="en-US" altLang="en-US" baseline="0" dirty="0"/>
              <a:t>Double check the name – may say “inherited”</a:t>
            </a:r>
          </a:p>
          <a:p>
            <a:pPr eaLnBrk="1" hangingPunct="1"/>
            <a:r>
              <a:rPr lang="en-US" altLang="en-US" baseline="0" dirty="0"/>
              <a:t>Most important – check the codes</a:t>
            </a:r>
          </a:p>
          <a:p>
            <a:pPr eaLnBrk="1" hangingPunct="1"/>
            <a:endParaRPr lang="en-US" altLang="en-US" baseline="0" dirty="0"/>
          </a:p>
          <a:p>
            <a:pPr eaLnBrk="1" hangingPunct="1"/>
            <a:r>
              <a:rPr lang="en-US" altLang="en-US" baseline="0" dirty="0"/>
              <a:t>If you see a code you’re not familiar with, all codes can be found in Volunteer Resource Guide Pub 4012 Tab D </a:t>
            </a:r>
            <a:endParaRPr lang="en-US" altLang="en-US" dirty="0"/>
          </a:p>
        </p:txBody>
      </p:sp>
      <p:sp>
        <p:nvSpPr>
          <p:cNvPr id="10547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Font typeface="Calibri" pitchFamily="34" charset="0"/>
              <a:buChar char="●"/>
              <a:defRPr sz="1200">
                <a:solidFill>
                  <a:schemeClr val="tx1"/>
                </a:solidFill>
                <a:latin typeface="Calibri" pitchFamily="34" charset="0"/>
              </a:defRPr>
            </a:lvl1pPr>
            <a:lvl2pPr marL="737523" indent="-283663">
              <a:spcBef>
                <a:spcPct val="30000"/>
              </a:spcBef>
              <a:buClr>
                <a:srgbClr val="00B050"/>
              </a:buClr>
              <a:buFont typeface="Wingdings" pitchFamily="2" charset="2"/>
              <a:buChar char="n"/>
              <a:defRPr sz="1200">
                <a:solidFill>
                  <a:schemeClr val="tx1"/>
                </a:solidFill>
                <a:latin typeface="Calibri" pitchFamily="34" charset="0"/>
              </a:defRPr>
            </a:lvl2pPr>
            <a:lvl3pPr marL="1134651" indent="-226930">
              <a:spcBef>
                <a:spcPct val="30000"/>
              </a:spcBef>
              <a:buFont typeface="Wingdings" pitchFamily="2" charset="2"/>
              <a:buChar char="v"/>
              <a:defRPr sz="1200">
                <a:solidFill>
                  <a:schemeClr val="tx1"/>
                </a:solidFill>
                <a:latin typeface="Calibri" pitchFamily="34" charset="0"/>
              </a:defRPr>
            </a:lvl3pPr>
            <a:lvl4pPr marL="1588513" indent="-226930">
              <a:spcBef>
                <a:spcPct val="30000"/>
              </a:spcBef>
              <a:defRPr sz="1200">
                <a:solidFill>
                  <a:schemeClr val="tx1"/>
                </a:solidFill>
                <a:latin typeface="Calibri" pitchFamily="34" charset="0"/>
              </a:defRPr>
            </a:lvl4pPr>
            <a:lvl5pPr marL="2042370" indent="-226930">
              <a:spcBef>
                <a:spcPct val="30000"/>
              </a:spcBef>
              <a:defRPr sz="1200">
                <a:solidFill>
                  <a:schemeClr val="tx1"/>
                </a:solidFill>
                <a:latin typeface="Calibri" pitchFamily="34" charset="0"/>
              </a:defRPr>
            </a:lvl5pPr>
            <a:lvl6pPr marL="2496232" indent="-226930" eaLnBrk="0" fontAlgn="base" hangingPunct="0">
              <a:spcBef>
                <a:spcPct val="30000"/>
              </a:spcBef>
              <a:spcAft>
                <a:spcPct val="0"/>
              </a:spcAft>
              <a:defRPr sz="1200">
                <a:solidFill>
                  <a:schemeClr val="tx1"/>
                </a:solidFill>
                <a:latin typeface="Calibri" pitchFamily="34" charset="0"/>
              </a:defRPr>
            </a:lvl6pPr>
            <a:lvl7pPr marL="2950093" indent="-226930" eaLnBrk="0" fontAlgn="base" hangingPunct="0">
              <a:spcBef>
                <a:spcPct val="30000"/>
              </a:spcBef>
              <a:spcAft>
                <a:spcPct val="0"/>
              </a:spcAft>
              <a:defRPr sz="1200">
                <a:solidFill>
                  <a:schemeClr val="tx1"/>
                </a:solidFill>
                <a:latin typeface="Calibri" pitchFamily="34" charset="0"/>
              </a:defRPr>
            </a:lvl7pPr>
            <a:lvl8pPr marL="3403953" indent="-226930" eaLnBrk="0" fontAlgn="base" hangingPunct="0">
              <a:spcBef>
                <a:spcPct val="30000"/>
              </a:spcBef>
              <a:spcAft>
                <a:spcPct val="0"/>
              </a:spcAft>
              <a:defRPr sz="1200">
                <a:solidFill>
                  <a:schemeClr val="tx1"/>
                </a:solidFill>
                <a:latin typeface="Calibri" pitchFamily="34" charset="0"/>
              </a:defRPr>
            </a:lvl8pPr>
            <a:lvl9pPr marL="3857814" indent="-226930" eaLnBrk="0" fontAlgn="base" hangingPunct="0">
              <a:spcBef>
                <a:spcPct val="30000"/>
              </a:spcBef>
              <a:spcAft>
                <a:spcPct val="0"/>
              </a:spcAft>
              <a:defRPr sz="1200">
                <a:solidFill>
                  <a:schemeClr val="tx1"/>
                </a:solidFill>
                <a:latin typeface="Calibri" pitchFamily="34" charset="0"/>
              </a:defRPr>
            </a:lvl9pPr>
          </a:lstStyle>
          <a:p>
            <a:pPr>
              <a:spcBef>
                <a:spcPct val="0"/>
              </a:spcBef>
              <a:buClrTx/>
              <a:buFontTx/>
              <a:buNone/>
            </a:pPr>
            <a:fld id="{6A474D02-AC4C-4A72-8721-8541005765FA}" type="slidenum">
              <a:rPr lang="en-US" altLang="en-US"/>
              <a:pPr>
                <a:spcBef>
                  <a:spcPct val="0"/>
                </a:spcBef>
                <a:buClrTx/>
                <a:buFontTx/>
                <a:buNone/>
              </a:pPr>
              <a:t>9</a:t>
            </a:fld>
            <a:endParaRPr lang="en-US" altLang="en-US" dirty="0"/>
          </a:p>
        </p:txBody>
      </p:sp>
      <p:sp>
        <p:nvSpPr>
          <p:cNvPr id="5" name="Footer Placeholder 4"/>
          <p:cNvSpPr>
            <a:spLocks noGrp="1"/>
          </p:cNvSpPr>
          <p:nvPr>
            <p:ph type="ftr" sz="quarter" idx="10"/>
          </p:nvPr>
        </p:nvSpPr>
        <p:spPr>
          <a:xfrm>
            <a:off x="0" y="8685213"/>
            <a:ext cx="2971800" cy="458787"/>
          </a:xfrm>
          <a:prstGeom prst="rect">
            <a:avLst/>
          </a:prstGeom>
        </p:spPr>
        <p:txBody>
          <a:bodyPr/>
          <a:lstStyle/>
          <a:p>
            <a:endParaRPr lang="en-US" dirty="0"/>
          </a:p>
        </p:txBody>
      </p:sp>
      <p:sp>
        <p:nvSpPr>
          <p:cNvPr id="6" name="Header Placeholder 5"/>
          <p:cNvSpPr>
            <a:spLocks noGrp="1"/>
          </p:cNvSpPr>
          <p:nvPr>
            <p:ph type="hdr" sz="quarter" idx="11"/>
          </p:nvPr>
        </p:nvSpPr>
        <p:spPr>
          <a:xfrm>
            <a:off x="0" y="0"/>
            <a:ext cx="2971800" cy="458788"/>
          </a:xfrm>
          <a:prstGeom prst="rect">
            <a:avLst/>
          </a:prstGeom>
        </p:spPr>
        <p:txBody>
          <a:bodyPr/>
          <a:lstStyle/>
          <a:p>
            <a:endParaRPr lang="en-US" dirty="0"/>
          </a:p>
        </p:txBody>
      </p:sp>
    </p:spTree>
    <p:extLst>
      <p:ext uri="{BB962C8B-B14F-4D97-AF65-F5344CB8AC3E}">
        <p14:creationId xmlns:p14="http://schemas.microsoft.com/office/powerpoint/2010/main" val="3428903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9144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7" name="Rectangle 6"/>
          <p:cNvSpPr/>
          <p:nvPr/>
        </p:nvSpPr>
        <p:spPr>
          <a:xfrm>
            <a:off x="2" y="1218977"/>
            <a:ext cx="6599583"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3" name="Subtitle 2"/>
          <p:cNvSpPr>
            <a:spLocks noGrp="1"/>
          </p:cNvSpPr>
          <p:nvPr>
            <p:ph type="subTitle" idx="1"/>
          </p:nvPr>
        </p:nvSpPr>
        <p:spPr>
          <a:xfrm>
            <a:off x="687377" y="3697342"/>
            <a:ext cx="5224830" cy="1112839"/>
          </a:xfrm>
          <a:prstGeom prst="rect">
            <a:avLst/>
          </a:prstGeom>
        </p:spPr>
        <p:txBody>
          <a:bodyPr anchor="ctr">
            <a:noAutofit/>
          </a:bodyPr>
          <a:lstStyle>
            <a:lvl1pPr marL="0" indent="0" algn="ctr">
              <a:spcBef>
                <a:spcPts val="0"/>
              </a:spcBef>
              <a:buNone/>
              <a:defRPr sz="1800">
                <a:solidFill>
                  <a:schemeClr val="bg1"/>
                </a:solidFill>
              </a:defRPr>
            </a:lvl1pPr>
            <a:lvl2pPr marL="257169" indent="0" algn="ctr">
              <a:buNone/>
              <a:defRPr>
                <a:solidFill>
                  <a:schemeClr val="tx1">
                    <a:tint val="75000"/>
                  </a:schemeClr>
                </a:solidFill>
              </a:defRPr>
            </a:lvl2pPr>
            <a:lvl3pPr marL="514338" indent="0" algn="ctr">
              <a:buNone/>
              <a:defRPr>
                <a:solidFill>
                  <a:schemeClr val="tx1">
                    <a:tint val="75000"/>
                  </a:schemeClr>
                </a:solidFill>
              </a:defRPr>
            </a:lvl3pPr>
            <a:lvl4pPr marL="771506" indent="0" algn="ctr">
              <a:buNone/>
              <a:defRPr>
                <a:solidFill>
                  <a:schemeClr val="tx1">
                    <a:tint val="75000"/>
                  </a:schemeClr>
                </a:solidFill>
              </a:defRPr>
            </a:lvl4pPr>
            <a:lvl5pPr marL="1028675"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2" y="5056023"/>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0" name="Rectangle 9"/>
          <p:cNvSpPr/>
          <p:nvPr/>
        </p:nvSpPr>
        <p:spPr>
          <a:xfrm>
            <a:off x="2" y="5056022"/>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Title 5"/>
          <p:cNvSpPr>
            <a:spLocks noGrp="1"/>
          </p:cNvSpPr>
          <p:nvPr>
            <p:ph type="title"/>
          </p:nvPr>
        </p:nvSpPr>
        <p:spPr>
          <a:xfrm>
            <a:off x="685842" y="1875512"/>
            <a:ext cx="5227900" cy="1219200"/>
          </a:xfrm>
        </p:spPr>
        <p:txBody>
          <a:bodyPr>
            <a:noAutofit/>
          </a:bodyPr>
          <a:lstStyle>
            <a:lvl1pPr algn="ctr">
              <a:defRPr sz="2475"/>
            </a:lvl1pPr>
          </a:lstStyle>
          <a:p>
            <a:r>
              <a:rPr lang="en-US"/>
              <a:t>Click to edit Master title style</a:t>
            </a:r>
            <a:endParaRPr lang="en-US" dirty="0"/>
          </a:p>
        </p:txBody>
      </p:sp>
      <p:sp>
        <p:nvSpPr>
          <p:cNvPr id="9" name="Rectangle 8"/>
          <p:cNvSpPr/>
          <p:nvPr/>
        </p:nvSpPr>
        <p:spPr>
          <a:xfrm>
            <a:off x="1" y="5080555"/>
            <a:ext cx="660196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1" name="Date Placeholder 3">
            <a:extLst>
              <a:ext uri="{FF2B5EF4-FFF2-40B4-BE49-F238E27FC236}">
                <a16:creationId xmlns:a16="http://schemas.microsoft.com/office/drawing/2014/main" id="{325D16B6-152B-4FDE-BF54-4398ECB14290}"/>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2" name="Footer Placeholder 4">
            <a:extLst>
              <a:ext uri="{FF2B5EF4-FFF2-40B4-BE49-F238E27FC236}">
                <a16:creationId xmlns:a16="http://schemas.microsoft.com/office/drawing/2014/main" id="{534A7236-1F7D-4C44-9FB2-218DB8E05CA8}"/>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3" name="Slide Number Placeholder 5">
            <a:extLst>
              <a:ext uri="{FF2B5EF4-FFF2-40B4-BE49-F238E27FC236}">
                <a16:creationId xmlns:a16="http://schemas.microsoft.com/office/drawing/2014/main" id="{50BAE30B-22A1-41E6-98B6-04A1B88E0F68}"/>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46209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6" name="Text Placeholder 5"/>
          <p:cNvSpPr>
            <a:spLocks noGrp="1"/>
          </p:cNvSpPr>
          <p:nvPr>
            <p:ph type="body" sz="quarter" idx="15"/>
          </p:nvPr>
        </p:nvSpPr>
        <p:spPr>
          <a:xfrm>
            <a:off x="962025"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4797029"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574646"/>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500" y="1535117"/>
            <a:ext cx="3497580" cy="639763"/>
          </a:xfrm>
          <a:prstGeom prst="rect">
            <a:avLst/>
          </a:prstGeom>
        </p:spPr>
        <p:txBody>
          <a:bodyPr anchor="b"/>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5" name="Text Placeholder 4"/>
          <p:cNvSpPr>
            <a:spLocks noGrp="1"/>
          </p:cNvSpPr>
          <p:nvPr>
            <p:ph type="body" sz="quarter" idx="3"/>
          </p:nvPr>
        </p:nvSpPr>
        <p:spPr>
          <a:xfrm>
            <a:off x="4806462" y="1535117"/>
            <a:ext cx="3497580" cy="639763"/>
          </a:xfrm>
          <a:prstGeom prst="rect">
            <a:avLst/>
          </a:prstGeom>
        </p:spPr>
        <p:txBody>
          <a:bodyPr anchor="b">
            <a:noAutofit/>
          </a:bodyPr>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11-27-2019 v1a</a:t>
            </a:r>
          </a:p>
        </p:txBody>
      </p:sp>
      <p:sp>
        <p:nvSpPr>
          <p:cNvPr id="8" name="Footer Placeholder 7"/>
          <p:cNvSpPr>
            <a:spLocks noGrp="1"/>
          </p:cNvSpPr>
          <p:nvPr>
            <p:ph type="ftr" sz="quarter" idx="11"/>
          </p:nvPr>
        </p:nvSpPr>
        <p:spPr/>
        <p:txBody>
          <a:bodyPr/>
          <a:lstStyle/>
          <a:p>
            <a:r>
              <a:rPr lang="en-US"/>
              <a:t>NTTC Training ala NJ – TY2019</a:t>
            </a:r>
          </a:p>
        </p:txBody>
      </p:sp>
      <p:sp>
        <p:nvSpPr>
          <p:cNvPr id="9" name="Slide Number Placeholder 8"/>
          <p:cNvSpPr>
            <a:spLocks noGrp="1"/>
          </p:cNvSpPr>
          <p:nvPr>
            <p:ph type="sldNum" sz="quarter" idx="12"/>
          </p:nvPr>
        </p:nvSpPr>
        <p:spPr/>
        <p:txBody>
          <a:bodyPr/>
          <a:lstStyle/>
          <a:p>
            <a:fld id="{F56DB09B-2E1E-48D6-BF38-233787F9BAB1}" type="slidenum">
              <a:rPr lang="en-US" smtClean="0"/>
              <a:t>‹#›</a:t>
            </a:fld>
            <a:endParaRPr lang="en-US"/>
          </a:p>
        </p:txBody>
      </p:sp>
      <p:sp>
        <p:nvSpPr>
          <p:cNvPr id="10" name="Text Placeholder 9"/>
          <p:cNvSpPr>
            <a:spLocks noGrp="1"/>
          </p:cNvSpPr>
          <p:nvPr>
            <p:ph type="body" sz="quarter" idx="13"/>
          </p:nvPr>
        </p:nvSpPr>
        <p:spPr>
          <a:xfrm>
            <a:off x="952501" y="2174878"/>
            <a:ext cx="3498056"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4806462" y="2174878"/>
            <a:ext cx="3497580"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352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959125" y="1761437"/>
            <a:ext cx="73152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958850" y="4108451"/>
            <a:ext cx="7315200" cy="1780116"/>
          </a:xfrm>
        </p:spPr>
        <p:txBody>
          <a:bodyPr/>
          <a:lstStyle/>
          <a:p>
            <a:pPr lvl="0"/>
            <a:r>
              <a:rPr lang="en-US"/>
              <a:t>Click to edit Master text styles</a:t>
            </a:r>
          </a:p>
          <a:p>
            <a:pPr lvl="1"/>
            <a:r>
              <a:rPr lang="en-US"/>
              <a:t>Second level</a:t>
            </a:r>
          </a:p>
        </p:txBody>
      </p:sp>
      <p:sp>
        <p:nvSpPr>
          <p:cNvPr id="14" name="Date Placeholder 3">
            <a:extLst>
              <a:ext uri="{FF2B5EF4-FFF2-40B4-BE49-F238E27FC236}">
                <a16:creationId xmlns:a16="http://schemas.microsoft.com/office/drawing/2014/main" id="{3FEE0182-5E6E-47B8-86E9-CC065BBEA7B7}"/>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5" name="Footer Placeholder 4">
            <a:extLst>
              <a:ext uri="{FF2B5EF4-FFF2-40B4-BE49-F238E27FC236}">
                <a16:creationId xmlns:a16="http://schemas.microsoft.com/office/drawing/2014/main" id="{D13BC5E4-D997-4149-8D6E-66A51B9900CE}"/>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6" name="Slide Number Placeholder 5">
            <a:extLst>
              <a:ext uri="{FF2B5EF4-FFF2-40B4-BE49-F238E27FC236}">
                <a16:creationId xmlns:a16="http://schemas.microsoft.com/office/drawing/2014/main" id="{FA6B5DDA-0C49-44A9-B553-0066B756A88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318440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13692094"/>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Rectangle 5"/>
          <p:cNvSpPr/>
          <p:nvPr/>
        </p:nvSpPr>
        <p:spPr>
          <a:xfrm>
            <a:off x="0" y="-17670"/>
            <a:ext cx="9144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11547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a:xfrm>
            <a:off x="974207" y="6265308"/>
            <a:ext cx="388559" cy="365125"/>
          </a:xfrm>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6" name="Rectangle 5"/>
          <p:cNvSpPr/>
          <p:nvPr/>
        </p:nvSpPr>
        <p:spPr>
          <a:xfrm>
            <a:off x="0" y="-17670"/>
            <a:ext cx="9144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7" name="Rectangle 6"/>
          <p:cNvSpPr/>
          <p:nvPr/>
        </p:nvSpPr>
        <p:spPr>
          <a:xfrm rot="16200000">
            <a:off x="-2980942" y="2962964"/>
            <a:ext cx="6876288" cy="9144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solidFill>
                <a:schemeClr val="bg1"/>
              </a:solidFill>
              <a:latin typeface="+mj-lt"/>
            </a:endParaRPr>
          </a:p>
        </p:txBody>
      </p:sp>
      <p:sp>
        <p:nvSpPr>
          <p:cNvPr id="8" name="Title Placeholder 1"/>
          <p:cNvSpPr>
            <a:spLocks noGrp="1"/>
          </p:cNvSpPr>
          <p:nvPr>
            <p:ph type="title"/>
          </p:nvPr>
        </p:nvSpPr>
        <p:spPr>
          <a:xfrm rot="16200000">
            <a:off x="-2407918" y="2421255"/>
            <a:ext cx="573024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38861" y="6132291"/>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10" name="Rectangle 9"/>
          <p:cNvSpPr/>
          <p:nvPr/>
        </p:nvSpPr>
        <p:spPr>
          <a:xfrm rot="5400000">
            <a:off x="-2493840" y="3390266"/>
            <a:ext cx="6876288" cy="59800"/>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52821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7B75-102F-4897-A41E-3DF7610E9FEC}"/>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3B232B2-EE7C-4A1B-BC5F-03285CE66DE0}"/>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076F7-3D4D-454D-8424-FDAD28D9DF50}"/>
              </a:ext>
            </a:extLst>
          </p:cNvPr>
          <p:cNvSpPr>
            <a:spLocks noGrp="1"/>
          </p:cNvSpPr>
          <p:nvPr>
            <p:ph type="dt" sz="half" idx="10"/>
          </p:nvPr>
        </p:nvSpPr>
        <p:spPr/>
        <p:txBody>
          <a:bodyPr/>
          <a:lstStyle/>
          <a:p>
            <a:r>
              <a:rPr lang="en-US"/>
              <a:t>11-27-2019 v1a</a:t>
            </a:r>
          </a:p>
        </p:txBody>
      </p:sp>
      <p:sp>
        <p:nvSpPr>
          <p:cNvPr id="5" name="Footer Placeholder 4">
            <a:extLst>
              <a:ext uri="{FF2B5EF4-FFF2-40B4-BE49-F238E27FC236}">
                <a16:creationId xmlns:a16="http://schemas.microsoft.com/office/drawing/2014/main" id="{7103F955-D78F-4772-A1DE-BF38DC5282EF}"/>
              </a:ext>
            </a:extLst>
          </p:cNvPr>
          <p:cNvSpPr>
            <a:spLocks noGrp="1"/>
          </p:cNvSpPr>
          <p:nvPr>
            <p:ph type="ftr" sz="quarter" idx="11"/>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DE8C395E-AA13-4E51-9903-FDDCDED2F64F}"/>
              </a:ext>
            </a:extLst>
          </p:cNvPr>
          <p:cNvSpPr>
            <a:spLocks noGrp="1"/>
          </p:cNvSpPr>
          <p:nvPr>
            <p:ph type="sldNum" sz="quarter" idx="12"/>
          </p:nvPr>
        </p:nvSpPr>
        <p:spPr/>
        <p:txBody>
          <a:bodyPr/>
          <a:lstStyle/>
          <a:p>
            <a:fld id="{F56DB09B-2E1E-48D6-BF38-233787F9BAB1}" type="slidenum">
              <a:rPr lang="en-US" smtClean="0"/>
              <a:t>‹#›</a:t>
            </a:fld>
            <a:endParaRPr lang="en-US"/>
          </a:p>
        </p:txBody>
      </p:sp>
    </p:spTree>
    <p:extLst>
      <p:ext uri="{BB962C8B-B14F-4D97-AF65-F5344CB8AC3E}">
        <p14:creationId xmlns:p14="http://schemas.microsoft.com/office/powerpoint/2010/main" val="393532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458516" indent="-170260">
              <a:defRPr/>
            </a:lvl4pPr>
            <a:lvl5pPr marL="1797844" indent="-170260">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73A09A5A-A9C0-4CD2-A868-78EA44F396D3}"/>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7" name="Footer Placeholder 4">
            <a:extLst>
              <a:ext uri="{FF2B5EF4-FFF2-40B4-BE49-F238E27FC236}">
                <a16:creationId xmlns:a16="http://schemas.microsoft.com/office/drawing/2014/main" id="{B0217534-7AEE-4CA5-B103-1415BD776EBA}"/>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8" name="Slide Number Placeholder 5">
            <a:extLst>
              <a:ext uri="{FF2B5EF4-FFF2-40B4-BE49-F238E27FC236}">
                <a16:creationId xmlns:a16="http://schemas.microsoft.com/office/drawing/2014/main" id="{E8D0076E-6785-4AB7-AF92-E035913FD33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219549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5" name="Footer Placeholder 4"/>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6" name="Slide Number Placeholder 5"/>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pic>
        <p:nvPicPr>
          <p:cNvPr id="7" name="Picture 6"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4" name="Text Placeholder 13"/>
          <p:cNvSpPr>
            <a:spLocks noGrp="1"/>
          </p:cNvSpPr>
          <p:nvPr>
            <p:ph type="body" idx="1"/>
          </p:nvPr>
        </p:nvSpPr>
        <p:spPr>
          <a:xfrm>
            <a:off x="959125" y="1761433"/>
            <a:ext cx="73152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9144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solidFill>
                <a:schemeClr val="bg1"/>
              </a:solidFill>
              <a:latin typeface="+mj-lt"/>
            </a:endParaRPr>
          </a:p>
        </p:txBody>
      </p:sp>
      <p:sp>
        <p:nvSpPr>
          <p:cNvPr id="2" name="Title Placeholder 1"/>
          <p:cNvSpPr>
            <a:spLocks noGrp="1"/>
          </p:cNvSpPr>
          <p:nvPr>
            <p:ph type="title"/>
          </p:nvPr>
        </p:nvSpPr>
        <p:spPr>
          <a:xfrm>
            <a:off x="800104" y="28835"/>
            <a:ext cx="731354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pic>
        <p:nvPicPr>
          <p:cNvPr id="10" name="Picture 9"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2" name="Rectangle 11"/>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3" name="Rectangle 12"/>
          <p:cNvSpPr/>
          <p:nvPr/>
        </p:nvSpPr>
        <p:spPr>
          <a:xfrm>
            <a:off x="0" y="1182574"/>
            <a:ext cx="9144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4120099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257169" rtl="0" eaLnBrk="1" latinLnBrk="0" hangingPunct="1">
        <a:spcBef>
          <a:spcPct val="0"/>
        </a:spcBef>
        <a:buNone/>
        <a:defRPr sz="2250" b="1" kern="1200">
          <a:solidFill>
            <a:schemeClr val="bg1"/>
          </a:solidFill>
          <a:latin typeface="+mj-lt"/>
          <a:ea typeface="+mj-ea"/>
          <a:cs typeface="+mj-cs"/>
        </a:defRPr>
      </a:lvl1pPr>
    </p:titleStyle>
    <p:bodyStyle>
      <a:lvl1pPr marL="191989" indent="-191989" algn="l" defTabSz="257169" rtl="0" eaLnBrk="1" latinLnBrk="0" hangingPunct="1">
        <a:spcBef>
          <a:spcPts val="1013"/>
        </a:spcBef>
        <a:buClr>
          <a:srgbClr val="CF2124"/>
        </a:buClr>
        <a:buSzPct val="70000"/>
        <a:buFont typeface="Wingdings" panose="05000000000000000000" pitchFamily="2" charset="2"/>
        <a:buChar char=""/>
        <a:defRPr sz="1800" kern="1200">
          <a:solidFill>
            <a:schemeClr val="tx1"/>
          </a:solidFill>
          <a:latin typeface="+mn-lt"/>
          <a:ea typeface="+mn-ea"/>
          <a:cs typeface="+mn-cs"/>
        </a:defRPr>
      </a:lvl1pPr>
      <a:lvl2pPr marL="514350" indent="-190203" algn="l" defTabSz="257169" rtl="0" eaLnBrk="1" latinLnBrk="0" hangingPunct="1">
        <a:spcBef>
          <a:spcPts val="506"/>
        </a:spcBef>
        <a:buClr>
          <a:srgbClr val="CF2124"/>
        </a:buClr>
        <a:buSzPct val="110000"/>
        <a:buFont typeface="Calibri" panose="020F0502020204030204" pitchFamily="34" charset="0"/>
        <a:buChar char="─"/>
        <a:tabLst/>
        <a:defRPr sz="1575" kern="1200">
          <a:solidFill>
            <a:schemeClr val="tx1"/>
          </a:solidFill>
          <a:latin typeface="+mn-lt"/>
          <a:ea typeface="+mn-ea"/>
          <a:cs typeface="+mn-cs"/>
        </a:defRPr>
      </a:lvl2pPr>
      <a:lvl3pPr marL="803672" indent="-160735" algn="l" defTabSz="257169" rtl="0" eaLnBrk="1" latinLnBrk="0" hangingPunct="1">
        <a:spcBef>
          <a:spcPts val="338"/>
        </a:spcBef>
        <a:buClr>
          <a:srgbClr val="55493F"/>
        </a:buClr>
        <a:buSzPct val="110000"/>
        <a:buFont typeface="Arial"/>
        <a:buChar char="•"/>
        <a:tabLst/>
        <a:defRPr sz="1350" kern="1200">
          <a:solidFill>
            <a:schemeClr val="tx1"/>
          </a:solidFill>
          <a:latin typeface="+mn-lt"/>
          <a:ea typeface="+mn-ea"/>
          <a:cs typeface="+mn-cs"/>
        </a:defRPr>
      </a:lvl3pPr>
      <a:lvl4pPr marL="900090" indent="-128585" algn="l" defTabSz="257169" rtl="0" eaLnBrk="1" latinLnBrk="0" hangingPunct="1">
        <a:spcBef>
          <a:spcPct val="20000"/>
        </a:spcBef>
        <a:buFont typeface="Arial"/>
        <a:buChar char="–"/>
        <a:defRPr sz="1125" kern="1200">
          <a:solidFill>
            <a:schemeClr val="tx1"/>
          </a:solidFill>
          <a:latin typeface="+mn-lt"/>
          <a:ea typeface="+mn-ea"/>
          <a:cs typeface="+mn-cs"/>
        </a:defRPr>
      </a:lvl4pPr>
      <a:lvl5pPr marL="1157258" indent="-128585" algn="l" defTabSz="257169"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9" rtl="0" eaLnBrk="1" latinLnBrk="0" hangingPunct="1">
        <a:spcBef>
          <a:spcPct val="20000"/>
        </a:spcBef>
        <a:buFont typeface="Arial"/>
        <a:buChar char="•"/>
        <a:defRPr sz="1125" kern="1200">
          <a:solidFill>
            <a:schemeClr val="tx1"/>
          </a:solidFill>
          <a:latin typeface="+mn-lt"/>
          <a:ea typeface="+mn-ea"/>
          <a:cs typeface="+mn-cs"/>
        </a:defRPr>
      </a:lvl6pPr>
      <a:lvl7pPr marL="1671596" indent="-128585" algn="l" defTabSz="257169"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9"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9"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8"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5"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2"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3" Type="http://schemas.openxmlformats.org/officeDocument/2006/relationships/hyperlink" Target="http://tools.cotaxaide.org/" TargetMode="External"/><Relationship Id="rId2" Type="http://schemas.openxmlformats.org/officeDocument/2006/relationships/notesSlide" Target="../notesSlides/notesSlide46.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6.xml"/><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9.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9.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9.xml"/></Relationships>
</file>

<file path=ppt/slides/_rels/slide6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p:txBody>
          <a:bodyPr>
            <a:normAutofit/>
          </a:bodyPr>
          <a:lstStyle/>
          <a:p>
            <a:r>
              <a:rPr lang="en-US" dirty="0"/>
              <a:t>Pub 4491 – Lesson 12</a:t>
            </a:r>
          </a:p>
          <a:p>
            <a:r>
              <a:rPr lang="en-US" dirty="0"/>
              <a:t>Pub 4012 – Tab D</a:t>
            </a:r>
          </a:p>
        </p:txBody>
      </p:sp>
      <p:sp>
        <p:nvSpPr>
          <p:cNvPr id="10242" name="Rectangle 2"/>
          <p:cNvSpPr>
            <a:spLocks noGrp="1" noChangeArrowheads="1"/>
          </p:cNvSpPr>
          <p:nvPr>
            <p:ph type="title"/>
          </p:nvPr>
        </p:nvSpPr>
        <p:spPr/>
        <p:txBody>
          <a:bodyPr>
            <a:normAutofit/>
          </a:bodyPr>
          <a:lstStyle/>
          <a:p>
            <a:r>
              <a:rPr lang="en-US" altLang="en-US" dirty="0"/>
              <a:t>Retirement Income: </a:t>
            </a:r>
            <a:br>
              <a:rPr lang="en-US" altLang="en-US" dirty="0"/>
            </a:br>
            <a:r>
              <a:rPr lang="en-US" altLang="en-US" dirty="0"/>
              <a:t>IRAs and Pensions</a:t>
            </a:r>
          </a:p>
        </p:txBody>
      </p:sp>
      <p:sp>
        <p:nvSpPr>
          <p:cNvPr id="2" name="Date Placeholder 1">
            <a:extLst>
              <a:ext uri="{FF2B5EF4-FFF2-40B4-BE49-F238E27FC236}">
                <a16:creationId xmlns:a16="http://schemas.microsoft.com/office/drawing/2014/main" id="{157723C8-81C4-4863-BF9B-C4A0169B9EC3}"/>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48C6D250-C4D7-445F-B0DA-005607ED5F53}"/>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31EEA27F-AAF1-4167-B9C5-217B7F1E5FF9}"/>
              </a:ext>
            </a:extLst>
          </p:cNvPr>
          <p:cNvSpPr>
            <a:spLocks noGrp="1"/>
          </p:cNvSpPr>
          <p:nvPr>
            <p:ph type="sldNum" sz="quarter" idx="4"/>
          </p:nvPr>
        </p:nvSpPr>
        <p:spPr/>
        <p:txBody>
          <a:bodyPr/>
          <a:lstStyle/>
          <a:p>
            <a:fld id="{F56DB09B-2E1E-48D6-BF38-233787F9BAB1}" type="slidenum">
              <a:rPr lang="en-US" smtClean="0"/>
              <a:t>1</a:t>
            </a:fld>
            <a:endParaRPr lang="en-US"/>
          </a:p>
        </p:txBody>
      </p:sp>
    </p:spTree>
    <p:extLst>
      <p:ext uri="{BB962C8B-B14F-4D97-AF65-F5344CB8AC3E}">
        <p14:creationId xmlns:p14="http://schemas.microsoft.com/office/powerpoint/2010/main" val="1646140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338ED3A5-5DFD-4230-BB90-0044010B1AE1}" type="slidenum">
              <a:rPr lang="en-US" smtClean="0"/>
              <a:pPr/>
              <a:t>10</a:t>
            </a:fld>
            <a:endParaRPr lang="en-US" dirty="0"/>
          </a:p>
        </p:txBody>
      </p:sp>
      <p:sp>
        <p:nvSpPr>
          <p:cNvPr id="17411" name="Content Placeholder 4"/>
          <p:cNvSpPr>
            <a:spLocks noGrp="1"/>
          </p:cNvSpPr>
          <p:nvPr>
            <p:ph sz="quarter" idx="12"/>
          </p:nvPr>
        </p:nvSpPr>
        <p:spPr/>
        <p:txBody>
          <a:bodyPr>
            <a:normAutofit/>
          </a:bodyPr>
          <a:lstStyle/>
          <a:p>
            <a:r>
              <a:rPr lang="en-US" altLang="en-US" dirty="0"/>
              <a:t>Must have correct SSN on form</a:t>
            </a:r>
          </a:p>
          <a:p>
            <a:pPr lvl="1"/>
            <a:r>
              <a:rPr lang="en-US" altLang="en-US" dirty="0"/>
              <a:t>If not correct – taxpayer needs a corrected Form 1099-R</a:t>
            </a:r>
          </a:p>
          <a:p>
            <a:r>
              <a:rPr lang="en-US" altLang="en-US" dirty="0"/>
              <a:t>ITIN returns </a:t>
            </a:r>
          </a:p>
          <a:p>
            <a:pPr lvl="1"/>
            <a:r>
              <a:rPr lang="en-US" altLang="en-US" dirty="0"/>
              <a:t>ITIN on Form 1099-R: E-file return in normal manner</a:t>
            </a:r>
          </a:p>
          <a:p>
            <a:pPr lvl="1"/>
            <a:r>
              <a:rPr lang="en-US" altLang="en-US" dirty="0"/>
              <a:t>ITIN</a:t>
            </a:r>
            <a:r>
              <a:rPr lang="en-US" altLang="en-US" b="1" dirty="0"/>
              <a:t> not </a:t>
            </a:r>
            <a:r>
              <a:rPr lang="en-US" altLang="en-US" dirty="0"/>
              <a:t>on Form 1099-R: paper file return (cannot be e-filed)</a:t>
            </a:r>
          </a:p>
        </p:txBody>
      </p:sp>
      <p:sp>
        <p:nvSpPr>
          <p:cNvPr id="2" name="Title 1"/>
          <p:cNvSpPr>
            <a:spLocks noGrp="1"/>
          </p:cNvSpPr>
          <p:nvPr>
            <p:ph type="title"/>
          </p:nvPr>
        </p:nvSpPr>
        <p:spPr/>
        <p:txBody>
          <a:bodyPr/>
          <a:lstStyle/>
          <a:p>
            <a:r>
              <a:rPr lang="en-US" dirty="0"/>
              <a:t>Form 1099-R</a:t>
            </a:r>
          </a:p>
        </p:txBody>
      </p:sp>
      <p:sp>
        <p:nvSpPr>
          <p:cNvPr id="3" name="Date Placeholder 2">
            <a:extLst>
              <a:ext uri="{FF2B5EF4-FFF2-40B4-BE49-F238E27FC236}">
                <a16:creationId xmlns:a16="http://schemas.microsoft.com/office/drawing/2014/main" id="{C5E3979C-6C50-4DD4-B31C-D5C5805F72D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165804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solidFill>
                  <a:prstClr val="black">
                    <a:tint val="75000"/>
                  </a:prstClr>
                </a:solidFill>
              </a:rPr>
              <a:t>NTTC Training ala NJ – TY2019</a:t>
            </a:r>
            <a:endParaRPr lang="en-US" dirty="0">
              <a:solidFill>
                <a:prstClr val="black">
                  <a:tint val="75000"/>
                </a:prstClr>
              </a:solidFill>
            </a:endParaRPr>
          </a:p>
        </p:txBody>
      </p:sp>
      <p:sp>
        <p:nvSpPr>
          <p:cNvPr id="3" name="Slide Number Placeholder 2"/>
          <p:cNvSpPr>
            <a:spLocks noGrp="1"/>
          </p:cNvSpPr>
          <p:nvPr>
            <p:ph type="sldNum" sz="quarter" idx="4"/>
          </p:nvPr>
        </p:nvSpPr>
        <p:spPr>
          <a:xfrm>
            <a:off x="457204" y="6265308"/>
            <a:ext cx="702365" cy="365125"/>
          </a:xfrm>
        </p:spPr>
        <p:txBody>
          <a:bodyPr/>
          <a:lstStyle/>
          <a:p>
            <a:fld id="{338ED3A5-5DFD-4230-BB90-0044010B1AE1}" type="slidenum">
              <a:rPr lang="en-US" smtClean="0">
                <a:solidFill>
                  <a:prstClr val="black">
                    <a:tint val="75000"/>
                  </a:prstClr>
                </a:solidFill>
              </a:rPr>
              <a:pPr/>
              <a:t>11</a:t>
            </a:fld>
            <a:endParaRPr lang="en-US" dirty="0">
              <a:solidFill>
                <a:prstClr val="black">
                  <a:tint val="75000"/>
                </a:prstClr>
              </a:solidFill>
            </a:endParaRPr>
          </a:p>
        </p:txBody>
      </p:sp>
      <p:sp>
        <p:nvSpPr>
          <p:cNvPr id="4" name="Content Placeholder 3"/>
          <p:cNvSpPr>
            <a:spLocks noGrp="1"/>
          </p:cNvSpPr>
          <p:nvPr>
            <p:ph sz="quarter" idx="12"/>
          </p:nvPr>
        </p:nvSpPr>
        <p:spPr/>
        <p:txBody>
          <a:bodyPr>
            <a:normAutofit/>
          </a:bodyPr>
          <a:lstStyle/>
          <a:p>
            <a:r>
              <a:rPr lang="en-US" dirty="0"/>
              <a:t>Review Pub 4012 Tab D-37/38</a:t>
            </a:r>
          </a:p>
          <a:p>
            <a:r>
              <a:rPr lang="en-US" dirty="0"/>
              <a:t>What codes are out-of-scope?</a:t>
            </a:r>
          </a:p>
          <a:p>
            <a:r>
              <a:rPr lang="en-US" dirty="0"/>
              <a:t>What is Code 1?</a:t>
            </a:r>
          </a:p>
          <a:p>
            <a:pPr lvl="1"/>
            <a:r>
              <a:rPr lang="en-US" sz="1800" dirty="0"/>
              <a:t>What probing questions do you ask?</a:t>
            </a:r>
          </a:p>
          <a:p>
            <a:pPr lvl="1"/>
            <a:r>
              <a:rPr lang="en-US" sz="1800" dirty="0"/>
              <a:t>If the taxpayer has an exception to the penalty, what form is required?</a:t>
            </a:r>
          </a:p>
          <a:p>
            <a:r>
              <a:rPr lang="en-US" dirty="0"/>
              <a:t>What is Code 3?</a:t>
            </a:r>
          </a:p>
          <a:p>
            <a:pPr lvl="1"/>
            <a:r>
              <a:rPr lang="en-US" sz="1800" dirty="0"/>
              <a:t>What probing questions would you ask?</a:t>
            </a:r>
          </a:p>
          <a:p>
            <a:pPr lvl="1"/>
            <a:r>
              <a:rPr lang="en-US" sz="1800" dirty="0"/>
              <a:t>If under the employer’s minimum retirement age how is return affected?</a:t>
            </a:r>
          </a:p>
          <a:p>
            <a:endParaRPr lang="en-US" dirty="0"/>
          </a:p>
        </p:txBody>
      </p:sp>
      <p:sp>
        <p:nvSpPr>
          <p:cNvPr id="5" name="Title 4"/>
          <p:cNvSpPr>
            <a:spLocks noGrp="1"/>
          </p:cNvSpPr>
          <p:nvPr>
            <p:ph type="title"/>
          </p:nvPr>
        </p:nvSpPr>
        <p:spPr/>
        <p:txBody>
          <a:bodyPr/>
          <a:lstStyle/>
          <a:p>
            <a:r>
              <a:rPr lang="en-US" dirty="0"/>
              <a:t>Form 1099-R Box 7 Distribution Codes</a:t>
            </a:r>
          </a:p>
        </p:txBody>
      </p:sp>
      <p:sp>
        <p:nvSpPr>
          <p:cNvPr id="6" name="Date Placeholder 5">
            <a:extLst>
              <a:ext uri="{FF2B5EF4-FFF2-40B4-BE49-F238E27FC236}">
                <a16:creationId xmlns:a16="http://schemas.microsoft.com/office/drawing/2014/main" id="{EC1385C3-51B3-4842-A014-3972AF00456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128812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338ED3A5-5DFD-4230-BB90-0044010B1AE1}" type="slidenum">
              <a:rPr lang="en-US" smtClean="0"/>
              <a:pPr/>
              <a:t>12</a:t>
            </a:fld>
            <a:endParaRPr lang="en-US" dirty="0"/>
          </a:p>
        </p:txBody>
      </p:sp>
      <p:sp>
        <p:nvSpPr>
          <p:cNvPr id="24579" name="Content Placeholder 2"/>
          <p:cNvSpPr>
            <a:spLocks noGrp="1"/>
          </p:cNvSpPr>
          <p:nvPr>
            <p:ph sz="quarter" idx="12"/>
          </p:nvPr>
        </p:nvSpPr>
        <p:spPr/>
        <p:txBody>
          <a:bodyPr/>
          <a:lstStyle/>
          <a:p>
            <a:r>
              <a:rPr lang="en-US" altLang="en-US" dirty="0"/>
              <a:t>Possible double letter codes</a:t>
            </a:r>
          </a:p>
          <a:p>
            <a:pPr lvl="1"/>
            <a:r>
              <a:rPr lang="en-US" altLang="en-US" dirty="0"/>
              <a:t>Look up each letter or number</a:t>
            </a:r>
          </a:p>
          <a:p>
            <a:pPr lvl="1"/>
            <a:r>
              <a:rPr lang="en-US" altLang="en-US" dirty="0"/>
              <a:t>Examples: </a:t>
            </a:r>
          </a:p>
          <a:p>
            <a:pPr lvl="2"/>
            <a:r>
              <a:rPr lang="en-US" altLang="en-US" dirty="0"/>
              <a:t>G4 – rollover (G) distribution to beneficiary upon death (4) of account holder</a:t>
            </a:r>
          </a:p>
          <a:p>
            <a:pPr lvl="2"/>
            <a:r>
              <a:rPr lang="en-US" altLang="en-US" dirty="0"/>
              <a:t> 7D – normal distribution from a non-qualified annuity</a:t>
            </a:r>
          </a:p>
        </p:txBody>
      </p:sp>
      <p:sp>
        <p:nvSpPr>
          <p:cNvPr id="2" name="Title 1"/>
          <p:cNvSpPr>
            <a:spLocks noGrp="1"/>
          </p:cNvSpPr>
          <p:nvPr>
            <p:ph type="title"/>
          </p:nvPr>
        </p:nvSpPr>
        <p:spPr/>
        <p:txBody>
          <a:bodyPr/>
          <a:lstStyle/>
          <a:p>
            <a:r>
              <a:rPr lang="en-US" dirty="0"/>
              <a:t>Box 7 Distribution Codes</a:t>
            </a:r>
          </a:p>
        </p:txBody>
      </p:sp>
      <p:sp>
        <p:nvSpPr>
          <p:cNvPr id="4" name="Date Placeholder 3">
            <a:extLst>
              <a:ext uri="{FF2B5EF4-FFF2-40B4-BE49-F238E27FC236}">
                <a16:creationId xmlns:a16="http://schemas.microsoft.com/office/drawing/2014/main" id="{52E6BAC2-FE93-4A05-9856-3066D7A2A67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213697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13</a:t>
            </a:fld>
            <a:endParaRPr lang="en-US" dirty="0"/>
          </a:p>
        </p:txBody>
      </p:sp>
      <p:sp>
        <p:nvSpPr>
          <p:cNvPr id="56323" name="Content Placeholder 2"/>
          <p:cNvSpPr>
            <a:spLocks noGrp="1"/>
          </p:cNvSpPr>
          <p:nvPr>
            <p:ph sz="quarter" idx="12"/>
          </p:nvPr>
        </p:nvSpPr>
        <p:spPr/>
        <p:txBody>
          <a:bodyPr>
            <a:normAutofit/>
          </a:bodyPr>
          <a:lstStyle/>
          <a:p>
            <a:pPr>
              <a:lnSpc>
                <a:spcPct val="110000"/>
              </a:lnSpc>
            </a:pPr>
            <a:r>
              <a:rPr lang="en-US" altLang="en-US" dirty="0"/>
              <a:t>Retirement plans funded by either before-tax </a:t>
            </a:r>
            <a:r>
              <a:rPr lang="en-US" altLang="en-US" b="1" dirty="0"/>
              <a:t>or</a:t>
            </a:r>
            <a:r>
              <a:rPr lang="en-US" altLang="en-US" dirty="0"/>
              <a:t> after-tax contributions</a:t>
            </a:r>
          </a:p>
          <a:p>
            <a:pPr lvl="1">
              <a:lnSpc>
                <a:spcPct val="110000"/>
              </a:lnSpc>
            </a:pPr>
            <a:r>
              <a:rPr lang="en-US" altLang="en-US" dirty="0"/>
              <a:t>Before-tax: entire distribution fully taxable</a:t>
            </a:r>
          </a:p>
          <a:p>
            <a:pPr lvl="1">
              <a:lnSpc>
                <a:spcPct val="110000"/>
              </a:lnSpc>
            </a:pPr>
            <a:r>
              <a:rPr lang="en-US" altLang="en-US" dirty="0"/>
              <a:t>After-tax: distributions partially taxable </a:t>
            </a:r>
          </a:p>
          <a:p>
            <a:pPr lvl="2">
              <a:lnSpc>
                <a:spcPct val="110000"/>
              </a:lnSpc>
            </a:pPr>
            <a:r>
              <a:rPr lang="en-US" altLang="en-US" dirty="0"/>
              <a:t>Taxpayer pension contributions shown in box 9b</a:t>
            </a:r>
          </a:p>
          <a:p>
            <a:pPr lvl="2">
              <a:lnSpc>
                <a:spcPct val="110000"/>
              </a:lnSpc>
            </a:pPr>
            <a:r>
              <a:rPr lang="en-US" altLang="en-US" dirty="0"/>
              <a:t>Payer may calculate taxable amount (box 2b)</a:t>
            </a:r>
          </a:p>
          <a:p>
            <a:pPr lvl="2">
              <a:lnSpc>
                <a:spcPct val="110000"/>
              </a:lnSpc>
            </a:pPr>
            <a:r>
              <a:rPr lang="en-US" altLang="en-US" dirty="0"/>
              <a:t>Box 2b blank: compute taxable amount (“Taxable amount not determined” normally checked)</a:t>
            </a:r>
          </a:p>
        </p:txBody>
      </p:sp>
      <p:sp>
        <p:nvSpPr>
          <p:cNvPr id="7170" name="Title 1"/>
          <p:cNvSpPr>
            <a:spLocks noGrp="1"/>
          </p:cNvSpPr>
          <p:nvPr>
            <p:ph type="title"/>
          </p:nvPr>
        </p:nvSpPr>
        <p:spPr/>
        <p:txBody>
          <a:bodyPr/>
          <a:lstStyle/>
          <a:p>
            <a:r>
              <a:rPr lang="en-US" dirty="0"/>
              <a:t>Taxable Distributions</a:t>
            </a:r>
          </a:p>
        </p:txBody>
      </p:sp>
      <p:sp>
        <p:nvSpPr>
          <p:cNvPr id="2" name="Date Placeholder 1">
            <a:extLst>
              <a:ext uri="{FF2B5EF4-FFF2-40B4-BE49-F238E27FC236}">
                <a16:creationId xmlns:a16="http://schemas.microsoft.com/office/drawing/2014/main" id="{795B15A5-A02E-4501-8A4A-E06091D0F26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27866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14</a:t>
            </a:fld>
            <a:endParaRPr lang="en-US" dirty="0"/>
          </a:p>
        </p:txBody>
      </p:sp>
      <p:sp>
        <p:nvSpPr>
          <p:cNvPr id="68611" name="Content Placeholder 2"/>
          <p:cNvSpPr>
            <a:spLocks noGrp="1"/>
          </p:cNvSpPr>
          <p:nvPr>
            <p:ph sz="quarter" idx="12"/>
          </p:nvPr>
        </p:nvSpPr>
        <p:spPr/>
        <p:txBody>
          <a:bodyPr/>
          <a:lstStyle/>
          <a:p>
            <a:r>
              <a:rPr lang="en-US" altLang="en-US" dirty="0"/>
              <a:t>Traditional or SEP IRA </a:t>
            </a:r>
          </a:p>
          <a:p>
            <a:pPr lvl="1"/>
            <a:r>
              <a:rPr lang="en-US" altLang="en-US" dirty="0"/>
              <a:t>Use Form 8606* to figure taxable portion</a:t>
            </a:r>
          </a:p>
          <a:p>
            <a:r>
              <a:rPr lang="en-US" altLang="en-US" dirty="0"/>
              <a:t>Pension (not IRA)</a:t>
            </a:r>
          </a:p>
          <a:p>
            <a:pPr lvl="1"/>
            <a:r>
              <a:rPr lang="en-US" altLang="en-US" dirty="0"/>
              <a:t>Use Simplified Method*</a:t>
            </a:r>
          </a:p>
          <a:p>
            <a:pPr>
              <a:buFont typeface="Wingdings" panose="05000000000000000000" pitchFamily="2" charset="2"/>
              <a:buChar char="Ø"/>
            </a:pPr>
            <a:r>
              <a:rPr lang="en-US" altLang="en-US" dirty="0"/>
              <a:t>Both allow taxpayer to recover their “cost” over term of distributions</a:t>
            </a:r>
          </a:p>
        </p:txBody>
      </p:sp>
      <p:sp>
        <p:nvSpPr>
          <p:cNvPr id="7170" name="Title 1"/>
          <p:cNvSpPr>
            <a:spLocks noGrp="1"/>
          </p:cNvSpPr>
          <p:nvPr>
            <p:ph type="title"/>
          </p:nvPr>
        </p:nvSpPr>
        <p:spPr/>
        <p:txBody>
          <a:bodyPr/>
          <a:lstStyle/>
          <a:p>
            <a:r>
              <a:rPr lang="en-US" dirty="0"/>
              <a:t>Partly Taxable Distributions</a:t>
            </a:r>
          </a:p>
        </p:txBody>
      </p:sp>
      <p:sp>
        <p:nvSpPr>
          <p:cNvPr id="2" name="Rectangle 1"/>
          <p:cNvSpPr/>
          <p:nvPr/>
        </p:nvSpPr>
        <p:spPr>
          <a:xfrm>
            <a:off x="514350" y="4857750"/>
            <a:ext cx="3731316" cy="685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100" dirty="0">
                <a:solidFill>
                  <a:schemeClr val="tx1"/>
                </a:solidFill>
              </a:rPr>
              <a:t>* Covered later in lesson</a:t>
            </a:r>
          </a:p>
        </p:txBody>
      </p:sp>
      <p:sp>
        <p:nvSpPr>
          <p:cNvPr id="5" name="Date Placeholder 4">
            <a:extLst>
              <a:ext uri="{FF2B5EF4-FFF2-40B4-BE49-F238E27FC236}">
                <a16:creationId xmlns:a16="http://schemas.microsoft.com/office/drawing/2014/main" id="{4CAC51DB-3271-4A45-9F34-5FA1A419703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35878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338ED3A5-5DFD-4230-BB90-0044010B1AE1}" type="slidenum">
              <a:rPr lang="en-US" smtClean="0"/>
              <a:pPr/>
              <a:t>15</a:t>
            </a:fld>
            <a:endParaRPr lang="en-US" dirty="0"/>
          </a:p>
        </p:txBody>
      </p:sp>
      <p:sp>
        <p:nvSpPr>
          <p:cNvPr id="9" name="Content Placeholder 8"/>
          <p:cNvSpPr>
            <a:spLocks noGrp="1"/>
          </p:cNvSpPr>
          <p:nvPr>
            <p:ph sz="quarter" idx="12"/>
          </p:nvPr>
        </p:nvSpPr>
        <p:spPr/>
        <p:txBody>
          <a:bodyPr>
            <a:normAutofit/>
          </a:bodyPr>
          <a:lstStyle/>
          <a:p>
            <a:r>
              <a:rPr lang="en-US" dirty="0"/>
              <a:t>Can move IRA from one trustee to another</a:t>
            </a:r>
          </a:p>
          <a:p>
            <a:pPr lvl="1"/>
            <a:r>
              <a:rPr lang="en-US" dirty="0"/>
              <a:t>No change in type of IRA (traditional versus Roth)</a:t>
            </a:r>
          </a:p>
          <a:p>
            <a:pPr lvl="1"/>
            <a:r>
              <a:rPr lang="en-US" dirty="0"/>
              <a:t>This is a </a:t>
            </a:r>
            <a:r>
              <a:rPr lang="en-US" b="1" dirty="0"/>
              <a:t>transfer</a:t>
            </a:r>
            <a:r>
              <a:rPr lang="en-US" dirty="0"/>
              <a:t> </a:t>
            </a:r>
          </a:p>
          <a:p>
            <a:pPr lvl="2"/>
            <a:r>
              <a:rPr lang="en-US" dirty="0"/>
              <a:t>no limit on number of transfers</a:t>
            </a:r>
          </a:p>
          <a:p>
            <a:pPr lvl="1"/>
            <a:r>
              <a:rPr lang="en-US" dirty="0"/>
              <a:t>Trustee may or may not issue a 1099-R form</a:t>
            </a:r>
          </a:p>
          <a:p>
            <a:pPr lvl="1"/>
            <a:r>
              <a:rPr lang="en-US" dirty="0"/>
              <a:t>Form 1099-R should have code G box 7 </a:t>
            </a:r>
          </a:p>
          <a:p>
            <a:r>
              <a:rPr lang="en-US" dirty="0"/>
              <a:t>Wholly nontaxable</a:t>
            </a:r>
          </a:p>
          <a:p>
            <a:pPr lvl="1"/>
            <a:r>
              <a:rPr lang="en-US" dirty="0"/>
              <a:t>-0- should be entered in box 2a</a:t>
            </a:r>
          </a:p>
        </p:txBody>
      </p:sp>
      <p:sp>
        <p:nvSpPr>
          <p:cNvPr id="2" name="Title 1"/>
          <p:cNvSpPr>
            <a:spLocks noGrp="1"/>
          </p:cNvSpPr>
          <p:nvPr>
            <p:ph type="title"/>
          </p:nvPr>
        </p:nvSpPr>
        <p:spPr/>
        <p:txBody>
          <a:bodyPr/>
          <a:lstStyle/>
          <a:p>
            <a:r>
              <a:rPr lang="en-US" dirty="0"/>
              <a:t>Transfers</a:t>
            </a:r>
          </a:p>
        </p:txBody>
      </p:sp>
      <p:sp>
        <p:nvSpPr>
          <p:cNvPr id="3" name="Date Placeholder 2">
            <a:extLst>
              <a:ext uri="{FF2B5EF4-FFF2-40B4-BE49-F238E27FC236}">
                <a16:creationId xmlns:a16="http://schemas.microsoft.com/office/drawing/2014/main" id="{95F071BD-7D93-44FB-9F9E-5BFBBBCB18F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038398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338ED3A5-5DFD-4230-BB90-0044010B1AE1}" type="slidenum">
              <a:rPr lang="en-US" smtClean="0"/>
              <a:pPr/>
              <a:t>16</a:t>
            </a:fld>
            <a:endParaRPr lang="en-US" dirty="0"/>
          </a:p>
        </p:txBody>
      </p:sp>
      <p:sp>
        <p:nvSpPr>
          <p:cNvPr id="9" name="Content Placeholder 8"/>
          <p:cNvSpPr>
            <a:spLocks noGrp="1"/>
          </p:cNvSpPr>
          <p:nvPr>
            <p:ph sz="quarter" idx="12"/>
          </p:nvPr>
        </p:nvSpPr>
        <p:spPr>
          <a:xfrm>
            <a:off x="959125" y="2057400"/>
            <a:ext cx="7556225" cy="3429000"/>
          </a:xfrm>
        </p:spPr>
        <p:txBody>
          <a:bodyPr>
            <a:normAutofit/>
          </a:bodyPr>
          <a:lstStyle/>
          <a:p>
            <a:r>
              <a:rPr lang="en-US" dirty="0"/>
              <a:t>Can move retirement savings from one qualified account to another: 401(k), IRA, etc.</a:t>
            </a:r>
          </a:p>
          <a:p>
            <a:pPr lvl="1"/>
            <a:r>
              <a:rPr lang="en-US" dirty="0"/>
              <a:t>Direct rollover </a:t>
            </a:r>
          </a:p>
          <a:p>
            <a:pPr lvl="2"/>
            <a:r>
              <a:rPr lang="en-US" dirty="0"/>
              <a:t>From one qualified trust to another (no money out)</a:t>
            </a:r>
          </a:p>
          <a:p>
            <a:pPr lvl="2"/>
            <a:r>
              <a:rPr lang="en-US" dirty="0"/>
              <a:t>Reported as code G – not taxable</a:t>
            </a:r>
          </a:p>
          <a:p>
            <a:pPr lvl="1"/>
            <a:r>
              <a:rPr lang="en-US" dirty="0"/>
              <a:t>Self rollover</a:t>
            </a:r>
          </a:p>
          <a:p>
            <a:pPr lvl="2"/>
            <a:r>
              <a:rPr lang="en-US" dirty="0"/>
              <a:t>Taxpayer receives funds and redeposits in qualified account within 60 days</a:t>
            </a:r>
          </a:p>
          <a:p>
            <a:pPr lvl="2"/>
            <a:r>
              <a:rPr lang="en-US" dirty="0"/>
              <a:t>Reported on Form 1099-R with taxable code </a:t>
            </a:r>
          </a:p>
          <a:p>
            <a:pPr lvl="2"/>
            <a:r>
              <a:rPr lang="en-US" b="1" dirty="0"/>
              <a:t>IRA self rollover limited to one in a 12-month period</a:t>
            </a:r>
          </a:p>
        </p:txBody>
      </p:sp>
      <p:sp>
        <p:nvSpPr>
          <p:cNvPr id="2" name="Title 1"/>
          <p:cNvSpPr>
            <a:spLocks noGrp="1"/>
          </p:cNvSpPr>
          <p:nvPr>
            <p:ph type="title"/>
          </p:nvPr>
        </p:nvSpPr>
        <p:spPr/>
        <p:txBody>
          <a:bodyPr/>
          <a:lstStyle/>
          <a:p>
            <a:r>
              <a:rPr lang="en-US" dirty="0"/>
              <a:t>Rollovers</a:t>
            </a:r>
          </a:p>
        </p:txBody>
      </p:sp>
      <p:sp>
        <p:nvSpPr>
          <p:cNvPr id="3" name="Date Placeholder 2">
            <a:extLst>
              <a:ext uri="{FF2B5EF4-FFF2-40B4-BE49-F238E27FC236}">
                <a16:creationId xmlns:a16="http://schemas.microsoft.com/office/drawing/2014/main" id="{81F35F67-B8D1-4453-90C9-81EFFCB3011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781762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338ED3A5-5DFD-4230-BB90-0044010B1AE1}" type="slidenum">
              <a:rPr lang="en-US" smtClean="0"/>
              <a:pPr/>
              <a:t>17</a:t>
            </a:fld>
            <a:endParaRPr lang="en-US" dirty="0"/>
          </a:p>
        </p:txBody>
      </p:sp>
      <p:sp>
        <p:nvSpPr>
          <p:cNvPr id="9" name="Content Placeholder 8"/>
          <p:cNvSpPr>
            <a:spLocks noGrp="1"/>
          </p:cNvSpPr>
          <p:nvPr>
            <p:ph sz="quarter" idx="12"/>
          </p:nvPr>
        </p:nvSpPr>
        <p:spPr>
          <a:xfrm>
            <a:off x="959125" y="2178325"/>
            <a:ext cx="7315200" cy="3193775"/>
          </a:xfrm>
        </p:spPr>
        <p:txBody>
          <a:bodyPr>
            <a:normAutofit/>
          </a:bodyPr>
          <a:lstStyle/>
          <a:p>
            <a:r>
              <a:rPr lang="en-US" dirty="0"/>
              <a:t>Confirm box 2a has the taxable portion (can be $0)</a:t>
            </a:r>
          </a:p>
          <a:p>
            <a:r>
              <a:rPr lang="en-US" dirty="0"/>
              <a:t>Indicate rollover was made</a:t>
            </a:r>
          </a:p>
          <a:p>
            <a:pPr lvl="1"/>
            <a:r>
              <a:rPr lang="en-US" dirty="0"/>
              <a:t>Mark “rollover” and indicate the amount rolled</a:t>
            </a:r>
          </a:p>
          <a:p>
            <a:pPr lvl="1"/>
            <a:r>
              <a:rPr lang="en-US" dirty="0"/>
              <a:t>TaxSlayer prints “rollover” on Form 1040 Line 4a</a:t>
            </a:r>
          </a:p>
          <a:p>
            <a:r>
              <a:rPr lang="en-US" dirty="0"/>
              <a:t>Any portion of distribution not rolled is taxable </a:t>
            </a:r>
          </a:p>
          <a:p>
            <a:pPr lvl="1"/>
            <a:r>
              <a:rPr lang="en-US" dirty="0"/>
              <a:t>Reduced if basis in plan (Form 8606)</a:t>
            </a:r>
          </a:p>
        </p:txBody>
      </p:sp>
      <p:sp>
        <p:nvSpPr>
          <p:cNvPr id="2" name="Title 1"/>
          <p:cNvSpPr>
            <a:spLocks noGrp="1"/>
          </p:cNvSpPr>
          <p:nvPr>
            <p:ph type="title"/>
          </p:nvPr>
        </p:nvSpPr>
        <p:spPr/>
        <p:txBody>
          <a:bodyPr/>
          <a:lstStyle/>
          <a:p>
            <a:r>
              <a:rPr lang="en-US" dirty="0"/>
              <a:t>Rollovers</a:t>
            </a:r>
          </a:p>
        </p:txBody>
      </p:sp>
      <p:sp>
        <p:nvSpPr>
          <p:cNvPr id="3" name="Date Placeholder 2">
            <a:extLst>
              <a:ext uri="{FF2B5EF4-FFF2-40B4-BE49-F238E27FC236}">
                <a16:creationId xmlns:a16="http://schemas.microsoft.com/office/drawing/2014/main" id="{D8105FDC-FBCF-4D01-A8C3-3DB21E9D0B4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767415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subTitle" idx="1"/>
          </p:nvPr>
        </p:nvSpPr>
        <p:spPr/>
        <p:txBody>
          <a:bodyPr/>
          <a:lstStyle/>
          <a:p>
            <a:r>
              <a:rPr lang="en-US" dirty="0"/>
              <a:t>Self-certification Exception to Rollover 60-day rule</a:t>
            </a:r>
          </a:p>
        </p:txBody>
      </p:sp>
      <p:sp>
        <p:nvSpPr>
          <p:cNvPr id="5" name="Title 4"/>
          <p:cNvSpPr>
            <a:spLocks noGrp="1"/>
          </p:cNvSpPr>
          <p:nvPr>
            <p:ph type="title"/>
          </p:nvPr>
        </p:nvSpPr>
        <p:spPr/>
        <p:txBody>
          <a:bodyPr/>
          <a:lstStyle/>
          <a:p>
            <a:r>
              <a:rPr lang="en-US" dirty="0"/>
              <a:t>Distributions – Comprehensive Topic</a:t>
            </a:r>
          </a:p>
        </p:txBody>
      </p:sp>
      <p:sp>
        <p:nvSpPr>
          <p:cNvPr id="2" name="Date Placeholder 1">
            <a:extLst>
              <a:ext uri="{FF2B5EF4-FFF2-40B4-BE49-F238E27FC236}">
                <a16:creationId xmlns:a16="http://schemas.microsoft.com/office/drawing/2014/main" id="{34F2AF49-2B9A-432A-ABC0-C5EDA2934F50}"/>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68727C53-6DDC-4664-A213-E0521A26BA39}"/>
              </a:ext>
            </a:extLst>
          </p:cNvPr>
          <p:cNvSpPr>
            <a:spLocks noGrp="1"/>
          </p:cNvSpPr>
          <p:nvPr>
            <p:ph type="ftr" sz="quarter" idx="3"/>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A1D75835-B990-4D9A-8A3A-537137B746E5}"/>
              </a:ext>
            </a:extLst>
          </p:cNvPr>
          <p:cNvSpPr>
            <a:spLocks noGrp="1"/>
          </p:cNvSpPr>
          <p:nvPr>
            <p:ph type="sldNum" sz="quarter" idx="4"/>
          </p:nvPr>
        </p:nvSpPr>
        <p:spPr/>
        <p:txBody>
          <a:bodyPr/>
          <a:lstStyle/>
          <a:p>
            <a:fld id="{F56DB09B-2E1E-48D6-BF38-233787F9BAB1}" type="slidenum">
              <a:rPr lang="en-US" smtClean="0"/>
              <a:t>18</a:t>
            </a:fld>
            <a:endParaRPr lang="en-US"/>
          </a:p>
        </p:txBody>
      </p:sp>
    </p:spTree>
    <p:extLst>
      <p:ext uri="{BB962C8B-B14F-4D97-AF65-F5344CB8AC3E}">
        <p14:creationId xmlns:p14="http://schemas.microsoft.com/office/powerpoint/2010/main" val="1764064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19</a:t>
            </a:fld>
            <a:endParaRPr lang="en-US" dirty="0"/>
          </a:p>
        </p:txBody>
      </p:sp>
      <p:sp>
        <p:nvSpPr>
          <p:cNvPr id="5" name="Content Placeholder 4"/>
          <p:cNvSpPr>
            <a:spLocks noGrp="1"/>
          </p:cNvSpPr>
          <p:nvPr>
            <p:ph sz="quarter" idx="12"/>
          </p:nvPr>
        </p:nvSpPr>
        <p:spPr/>
        <p:txBody>
          <a:bodyPr>
            <a:normAutofit/>
          </a:bodyPr>
          <a:lstStyle/>
          <a:p>
            <a:r>
              <a:rPr lang="en-US" dirty="0"/>
              <a:t>If taxpayer misses 60-day window, can self-certify if:</a:t>
            </a:r>
          </a:p>
          <a:p>
            <a:pPr lvl="1"/>
            <a:r>
              <a:rPr lang="en-US" dirty="0"/>
              <a:t>Presents letter to financial institution receiving late rollover contribution</a:t>
            </a:r>
          </a:p>
          <a:p>
            <a:pPr lvl="1"/>
            <a:r>
              <a:rPr lang="en-US" dirty="0"/>
              <a:t>Rollover satisfies all other requirements (except 60-day requirement)</a:t>
            </a:r>
          </a:p>
          <a:p>
            <a:pPr lvl="1"/>
            <a:r>
              <a:rPr lang="en-US" dirty="0"/>
              <a:t>Shows that one or more reasons listed in Model Letter prevented taxpayer from completing timely rollover (See Pub 4012 Tab D)</a:t>
            </a:r>
          </a:p>
          <a:p>
            <a:pPr lvl="1"/>
            <a:r>
              <a:rPr lang="en-US" dirty="0"/>
              <a:t>IRS not previously denied a waiver request</a:t>
            </a:r>
          </a:p>
          <a:p>
            <a:pPr lvl="1"/>
            <a:r>
              <a:rPr lang="en-US" dirty="0"/>
              <a:t>Rollover made as soon as practical after reasons previously prevented taxpayer from making contribution (usually within 30 days) </a:t>
            </a:r>
          </a:p>
          <a:p>
            <a:pPr lvl="1"/>
            <a:endParaRPr lang="en-US" dirty="0"/>
          </a:p>
          <a:p>
            <a:pPr lvl="1"/>
            <a:endParaRPr lang="en-US" dirty="0"/>
          </a:p>
        </p:txBody>
      </p:sp>
      <p:sp>
        <p:nvSpPr>
          <p:cNvPr id="2" name="Title 1"/>
          <p:cNvSpPr>
            <a:spLocks noGrp="1"/>
          </p:cNvSpPr>
          <p:nvPr>
            <p:ph type="title"/>
          </p:nvPr>
        </p:nvSpPr>
        <p:spPr/>
        <p:txBody>
          <a:bodyPr/>
          <a:lstStyle/>
          <a:p>
            <a:r>
              <a:rPr lang="en-US" dirty="0"/>
              <a:t>Rollovers: 60-Day Limit Exception</a:t>
            </a:r>
          </a:p>
        </p:txBody>
      </p:sp>
      <p:sp>
        <p:nvSpPr>
          <p:cNvPr id="6" name="Rectangle 5"/>
          <p:cNvSpPr/>
          <p:nvPr/>
        </p:nvSpPr>
        <p:spPr>
          <a:xfrm>
            <a:off x="6858000" y="1714500"/>
            <a:ext cx="1543050" cy="34290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50" b="1" dirty="0"/>
              <a:t>Pub 4012 Tab D</a:t>
            </a:r>
          </a:p>
        </p:txBody>
      </p:sp>
      <p:sp>
        <p:nvSpPr>
          <p:cNvPr id="7" name="Date Placeholder 6">
            <a:extLst>
              <a:ext uri="{FF2B5EF4-FFF2-40B4-BE49-F238E27FC236}">
                <a16:creationId xmlns:a16="http://schemas.microsoft.com/office/drawing/2014/main" id="{E0E0B364-4DA1-404B-B2B4-C3410063817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451229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solidFill>
                  <a:prstClr val="black">
                    <a:tint val="75000"/>
                  </a:prstClr>
                </a:solidFill>
              </a:rPr>
              <a:t>NTTC Training ala NJ – TY2019</a:t>
            </a:r>
            <a:endParaRPr lang="en-US" dirty="0">
              <a:solidFill>
                <a:prstClr val="black">
                  <a:tint val="75000"/>
                </a:prstClr>
              </a:solidFill>
            </a:endParaRPr>
          </a:p>
        </p:txBody>
      </p:sp>
      <p:sp>
        <p:nvSpPr>
          <p:cNvPr id="3" name="Slide Number Placeholder 2"/>
          <p:cNvSpPr>
            <a:spLocks noGrp="1"/>
          </p:cNvSpPr>
          <p:nvPr>
            <p:ph type="sldNum" sz="quarter" idx="12"/>
          </p:nvPr>
        </p:nvSpPr>
        <p:spPr/>
        <p:txBody>
          <a:bodyPr/>
          <a:lstStyle/>
          <a:p>
            <a:fld id="{338ED3A5-5DFD-4230-BB90-0044010B1AE1}" type="slidenum">
              <a:rPr lang="en-US" smtClean="0">
                <a:solidFill>
                  <a:prstClr val="black">
                    <a:tint val="75000"/>
                  </a:prstClr>
                </a:solidFill>
              </a:rPr>
              <a:pPr/>
              <a:t>2</a:t>
            </a:fld>
            <a:endParaRPr lang="en-US" dirty="0">
              <a:solidFill>
                <a:prstClr val="black">
                  <a:tint val="75000"/>
                </a:prstClr>
              </a:solidFill>
            </a:endParaRPr>
          </a:p>
        </p:txBody>
      </p:sp>
      <p:sp>
        <p:nvSpPr>
          <p:cNvPr id="4" name="Content Placeholder 3"/>
          <p:cNvSpPr>
            <a:spLocks noGrp="1"/>
          </p:cNvSpPr>
          <p:nvPr>
            <p:ph type="body" sz="quarter" idx="15"/>
          </p:nvPr>
        </p:nvSpPr>
        <p:spPr/>
        <p:txBody>
          <a:bodyPr>
            <a:normAutofit/>
          </a:bodyPr>
          <a:lstStyle/>
          <a:p>
            <a:r>
              <a:rPr lang="en-US" dirty="0"/>
              <a:t>Types of retirement income</a:t>
            </a:r>
          </a:p>
          <a:p>
            <a:r>
              <a:rPr lang="en-US" dirty="0"/>
              <a:t>Distributions </a:t>
            </a:r>
          </a:p>
          <a:p>
            <a:pPr lvl="1"/>
            <a:r>
              <a:rPr lang="en-US" dirty="0"/>
              <a:t>Distributions codes</a:t>
            </a:r>
          </a:p>
          <a:p>
            <a:pPr lvl="1"/>
            <a:r>
              <a:rPr lang="en-US" dirty="0"/>
              <a:t>Transfers</a:t>
            </a:r>
          </a:p>
          <a:p>
            <a:pPr lvl="1"/>
            <a:r>
              <a:rPr lang="en-US" dirty="0"/>
              <a:t>Rollovers</a:t>
            </a:r>
          </a:p>
          <a:p>
            <a:pPr lvl="2"/>
            <a:r>
              <a:rPr lang="en-US" dirty="0"/>
              <a:t>Comprehensive </a:t>
            </a:r>
            <a:r>
              <a:rPr lang="en-US"/>
              <a:t>rollover topics</a:t>
            </a:r>
          </a:p>
          <a:p>
            <a:pPr lvl="1"/>
            <a:endParaRPr lang="en-US" dirty="0"/>
          </a:p>
        </p:txBody>
      </p:sp>
      <p:sp>
        <p:nvSpPr>
          <p:cNvPr id="6" name="Text Placeholder 5"/>
          <p:cNvSpPr>
            <a:spLocks noGrp="1"/>
          </p:cNvSpPr>
          <p:nvPr>
            <p:ph type="body" sz="quarter" idx="16"/>
          </p:nvPr>
        </p:nvSpPr>
        <p:spPr/>
        <p:txBody>
          <a:bodyPr/>
          <a:lstStyle/>
          <a:p>
            <a:r>
              <a:rPr lang="en-US" dirty="0"/>
              <a:t>IRA distribution provisions</a:t>
            </a:r>
          </a:p>
          <a:p>
            <a:pPr lvl="1"/>
            <a:r>
              <a:rPr lang="en-US" dirty="0"/>
              <a:t>Comprehensive topics</a:t>
            </a:r>
          </a:p>
          <a:p>
            <a:r>
              <a:rPr lang="en-US" dirty="0"/>
              <a:t>Pensions distribution provisions</a:t>
            </a:r>
          </a:p>
          <a:p>
            <a:pPr lvl="1"/>
            <a:r>
              <a:rPr lang="en-US" dirty="0"/>
              <a:t>Comprehensive topics</a:t>
            </a:r>
          </a:p>
          <a:p>
            <a:endParaRPr lang="en-US" dirty="0"/>
          </a:p>
        </p:txBody>
      </p:sp>
      <p:sp>
        <p:nvSpPr>
          <p:cNvPr id="5" name="Title 4"/>
          <p:cNvSpPr>
            <a:spLocks noGrp="1"/>
          </p:cNvSpPr>
          <p:nvPr>
            <p:ph type="title"/>
          </p:nvPr>
        </p:nvSpPr>
        <p:spPr/>
        <p:txBody>
          <a:bodyPr/>
          <a:lstStyle/>
          <a:p>
            <a:r>
              <a:rPr lang="en-US" dirty="0"/>
              <a:t>Lesson Topics</a:t>
            </a:r>
          </a:p>
        </p:txBody>
      </p:sp>
      <p:sp>
        <p:nvSpPr>
          <p:cNvPr id="7" name="Date Placeholder 6">
            <a:extLst>
              <a:ext uri="{FF2B5EF4-FFF2-40B4-BE49-F238E27FC236}">
                <a16:creationId xmlns:a16="http://schemas.microsoft.com/office/drawing/2014/main" id="{949B9EB6-6E93-4E70-9DCA-CF227D8933DB}"/>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2443255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20</a:t>
            </a:fld>
            <a:endParaRPr lang="en-US" dirty="0"/>
          </a:p>
        </p:txBody>
      </p:sp>
      <p:sp>
        <p:nvSpPr>
          <p:cNvPr id="5" name="Content Placeholder 4"/>
          <p:cNvSpPr>
            <a:spLocks noGrp="1"/>
          </p:cNvSpPr>
          <p:nvPr>
            <p:ph sz="quarter" idx="12"/>
          </p:nvPr>
        </p:nvSpPr>
        <p:spPr/>
        <p:txBody>
          <a:bodyPr/>
          <a:lstStyle/>
          <a:p>
            <a:r>
              <a:rPr lang="en-US" dirty="0"/>
              <a:t>Taxpayer’s responsibility to complete the self-certification</a:t>
            </a:r>
          </a:p>
          <a:p>
            <a:r>
              <a:rPr lang="en-US" dirty="0"/>
              <a:t>Financial institution not required to accept self-certification</a:t>
            </a:r>
          </a:p>
          <a:p>
            <a:r>
              <a:rPr lang="en-US" dirty="0"/>
              <a:t>IRS requires IRA trustee complete Form 5498 when accepting delayed rollover contribution</a:t>
            </a:r>
          </a:p>
        </p:txBody>
      </p:sp>
      <p:sp>
        <p:nvSpPr>
          <p:cNvPr id="2" name="Title 1"/>
          <p:cNvSpPr>
            <a:spLocks noGrp="1"/>
          </p:cNvSpPr>
          <p:nvPr>
            <p:ph type="title"/>
          </p:nvPr>
        </p:nvSpPr>
        <p:spPr/>
        <p:txBody>
          <a:bodyPr/>
          <a:lstStyle/>
          <a:p>
            <a:r>
              <a:rPr lang="en-US" dirty="0"/>
              <a:t>Rollovers: 60-Day Limit Exception (cont.)</a:t>
            </a:r>
          </a:p>
        </p:txBody>
      </p:sp>
      <p:sp>
        <p:nvSpPr>
          <p:cNvPr id="6" name="Rectangle 5"/>
          <p:cNvSpPr/>
          <p:nvPr/>
        </p:nvSpPr>
        <p:spPr>
          <a:xfrm>
            <a:off x="6858000" y="1714500"/>
            <a:ext cx="1543050" cy="34290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50" b="1" dirty="0"/>
              <a:t>Pub 4012 Tab D</a:t>
            </a:r>
          </a:p>
        </p:txBody>
      </p:sp>
      <p:sp>
        <p:nvSpPr>
          <p:cNvPr id="7" name="Date Placeholder 6">
            <a:extLst>
              <a:ext uri="{FF2B5EF4-FFF2-40B4-BE49-F238E27FC236}">
                <a16:creationId xmlns:a16="http://schemas.microsoft.com/office/drawing/2014/main" id="{B1217EAF-DE51-4391-A41E-37843F02F39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48300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p:txBody>
          <a:bodyPr>
            <a:normAutofit/>
          </a:bodyPr>
          <a:lstStyle/>
          <a:p>
            <a:endParaRPr lang="en-US" dirty="0"/>
          </a:p>
        </p:txBody>
      </p:sp>
      <p:sp>
        <p:nvSpPr>
          <p:cNvPr id="10242" name="Rectangle 2"/>
          <p:cNvSpPr>
            <a:spLocks noGrp="1" noChangeArrowheads="1"/>
          </p:cNvSpPr>
          <p:nvPr>
            <p:ph type="title"/>
          </p:nvPr>
        </p:nvSpPr>
        <p:spPr/>
        <p:txBody>
          <a:bodyPr>
            <a:normAutofit/>
          </a:bodyPr>
          <a:lstStyle/>
          <a:p>
            <a:r>
              <a:rPr lang="en-US" altLang="en-US" dirty="0"/>
              <a:t>IRA Distribution Provisions</a:t>
            </a:r>
          </a:p>
        </p:txBody>
      </p:sp>
      <p:sp>
        <p:nvSpPr>
          <p:cNvPr id="2" name="Date Placeholder 1">
            <a:extLst>
              <a:ext uri="{FF2B5EF4-FFF2-40B4-BE49-F238E27FC236}">
                <a16:creationId xmlns:a16="http://schemas.microsoft.com/office/drawing/2014/main" id="{45E538B1-87EE-4BE6-BB97-4E3553BACF8B}"/>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630264FA-111D-47A2-92A0-9EBD619E7E19}"/>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46835823-9C2B-4BD0-94C6-AAD1C714635F}"/>
              </a:ext>
            </a:extLst>
          </p:cNvPr>
          <p:cNvSpPr>
            <a:spLocks noGrp="1"/>
          </p:cNvSpPr>
          <p:nvPr>
            <p:ph type="sldNum" sz="quarter" idx="4"/>
          </p:nvPr>
        </p:nvSpPr>
        <p:spPr/>
        <p:txBody>
          <a:bodyPr/>
          <a:lstStyle/>
          <a:p>
            <a:fld id="{F56DB09B-2E1E-48D6-BF38-233787F9BAB1}" type="slidenum">
              <a:rPr lang="en-US" smtClean="0"/>
              <a:t>21</a:t>
            </a:fld>
            <a:endParaRPr lang="en-US"/>
          </a:p>
        </p:txBody>
      </p:sp>
    </p:spTree>
    <p:extLst>
      <p:ext uri="{BB962C8B-B14F-4D97-AF65-F5344CB8AC3E}">
        <p14:creationId xmlns:p14="http://schemas.microsoft.com/office/powerpoint/2010/main" val="4157608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22</a:t>
            </a:fld>
            <a:endParaRPr lang="en-US" dirty="0"/>
          </a:p>
        </p:txBody>
      </p:sp>
      <p:sp>
        <p:nvSpPr>
          <p:cNvPr id="13315" name="Content Placeholder 7"/>
          <p:cNvSpPr>
            <a:spLocks noGrp="1"/>
          </p:cNvSpPr>
          <p:nvPr>
            <p:ph sz="quarter" idx="12"/>
          </p:nvPr>
        </p:nvSpPr>
        <p:spPr/>
        <p:txBody>
          <a:bodyPr/>
          <a:lstStyle/>
          <a:p>
            <a:r>
              <a:rPr lang="en-US" altLang="en-US" dirty="0"/>
              <a:t>Traditional, including</a:t>
            </a:r>
          </a:p>
          <a:p>
            <a:pPr lvl="1"/>
            <a:r>
              <a:rPr lang="en-US" altLang="en-US" dirty="0"/>
              <a:t>Savings Incentive Match Plans for Employees (SIMPLE)</a:t>
            </a:r>
          </a:p>
          <a:p>
            <a:pPr lvl="1"/>
            <a:r>
              <a:rPr lang="en-US" altLang="en-US" dirty="0"/>
              <a:t>Simplified Employee Pension (SEP)</a:t>
            </a:r>
          </a:p>
          <a:p>
            <a:r>
              <a:rPr lang="en-US" altLang="en-US" dirty="0"/>
              <a:t>Roth</a:t>
            </a:r>
          </a:p>
        </p:txBody>
      </p:sp>
      <p:sp>
        <p:nvSpPr>
          <p:cNvPr id="6146" name="Title 6"/>
          <p:cNvSpPr>
            <a:spLocks noGrp="1"/>
          </p:cNvSpPr>
          <p:nvPr>
            <p:ph type="title"/>
          </p:nvPr>
        </p:nvSpPr>
        <p:spPr/>
        <p:txBody>
          <a:bodyPr/>
          <a:lstStyle/>
          <a:p>
            <a:r>
              <a:rPr lang="en-US" altLang="en-US" dirty="0"/>
              <a:t>Types of IRAs</a:t>
            </a:r>
          </a:p>
        </p:txBody>
      </p:sp>
      <p:sp>
        <p:nvSpPr>
          <p:cNvPr id="2" name="Date Placeholder 1">
            <a:extLst>
              <a:ext uri="{FF2B5EF4-FFF2-40B4-BE49-F238E27FC236}">
                <a16:creationId xmlns:a16="http://schemas.microsoft.com/office/drawing/2014/main" id="{63BFC7A5-D4E6-4743-83BD-F54C3429F02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76777671"/>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23</a:t>
            </a:fld>
            <a:endParaRPr lang="en-US" dirty="0"/>
          </a:p>
        </p:txBody>
      </p:sp>
      <p:sp>
        <p:nvSpPr>
          <p:cNvPr id="13315" name="Content Placeholder 7"/>
          <p:cNvSpPr>
            <a:spLocks noGrp="1"/>
          </p:cNvSpPr>
          <p:nvPr>
            <p:ph sz="quarter" idx="12"/>
          </p:nvPr>
        </p:nvSpPr>
        <p:spPr/>
        <p:txBody>
          <a:bodyPr>
            <a:normAutofit/>
          </a:bodyPr>
          <a:lstStyle/>
          <a:p>
            <a:r>
              <a:rPr lang="en-US" altLang="en-US" b="1" dirty="0"/>
              <a:t>Too early</a:t>
            </a:r>
            <a:r>
              <a:rPr lang="en-US" altLang="en-US" dirty="0"/>
              <a:t>: distributions prior to age 59½ </a:t>
            </a:r>
          </a:p>
          <a:p>
            <a:r>
              <a:rPr lang="en-US" altLang="en-US" b="1" dirty="0"/>
              <a:t>Too late</a:t>
            </a:r>
            <a:r>
              <a:rPr lang="en-US" altLang="en-US" dirty="0"/>
              <a:t>: distributions required at age 70½</a:t>
            </a:r>
          </a:p>
          <a:p>
            <a:r>
              <a:rPr lang="en-US" altLang="en-US" b="1" dirty="0"/>
              <a:t>Too little</a:t>
            </a:r>
            <a:r>
              <a:rPr lang="en-US" altLang="en-US" dirty="0"/>
              <a:t>: required minimum distribution must be taken at age 70½ </a:t>
            </a:r>
          </a:p>
          <a:p>
            <a:r>
              <a:rPr lang="en-US" altLang="en-US" b="1" dirty="0"/>
              <a:t>Too much</a:t>
            </a:r>
            <a:r>
              <a:rPr lang="en-US" altLang="en-US" dirty="0"/>
              <a:t>: contribution (not distribution) is limited</a:t>
            </a:r>
          </a:p>
          <a:p>
            <a:pPr lvl="1"/>
            <a:r>
              <a:rPr lang="en-US" altLang="en-US" dirty="0"/>
              <a:t>see Adjustments to Income lesson</a:t>
            </a:r>
          </a:p>
          <a:p>
            <a:pPr>
              <a:buFont typeface="Wingdings" panose="05000000000000000000" pitchFamily="2" charset="2"/>
              <a:buChar char="Ø"/>
            </a:pPr>
            <a:r>
              <a:rPr lang="en-US" altLang="en-US" dirty="0"/>
              <a:t>Additional tax covered in the Other Taxes lesson</a:t>
            </a:r>
          </a:p>
        </p:txBody>
      </p:sp>
      <p:sp>
        <p:nvSpPr>
          <p:cNvPr id="6146" name="Title 6"/>
          <p:cNvSpPr>
            <a:spLocks noGrp="1"/>
          </p:cNvSpPr>
          <p:nvPr>
            <p:ph type="title"/>
          </p:nvPr>
        </p:nvSpPr>
        <p:spPr/>
        <p:txBody>
          <a:bodyPr>
            <a:normAutofit/>
          </a:bodyPr>
          <a:lstStyle/>
          <a:p>
            <a:r>
              <a:rPr lang="en-US" altLang="en-US" dirty="0"/>
              <a:t>Required Distributions or Additional Tax Assessed </a:t>
            </a:r>
          </a:p>
        </p:txBody>
      </p:sp>
      <p:sp>
        <p:nvSpPr>
          <p:cNvPr id="2" name="Date Placeholder 1">
            <a:extLst>
              <a:ext uri="{FF2B5EF4-FFF2-40B4-BE49-F238E27FC236}">
                <a16:creationId xmlns:a16="http://schemas.microsoft.com/office/drawing/2014/main" id="{314817E0-79F4-43A1-BCD0-0421EBE7459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52448047"/>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24</a:t>
            </a:fld>
            <a:endParaRPr lang="en-US" dirty="0"/>
          </a:p>
        </p:txBody>
      </p:sp>
      <p:sp>
        <p:nvSpPr>
          <p:cNvPr id="14339" name="Content Placeholder 7"/>
          <p:cNvSpPr>
            <a:spLocks noGrp="1"/>
          </p:cNvSpPr>
          <p:nvPr>
            <p:ph sz="quarter" idx="12"/>
          </p:nvPr>
        </p:nvSpPr>
        <p:spPr/>
        <p:txBody>
          <a:bodyPr>
            <a:normAutofit/>
          </a:bodyPr>
          <a:lstStyle/>
          <a:p>
            <a:r>
              <a:rPr lang="en-US" altLang="en-US" dirty="0"/>
              <a:t>IRA trustees compute the Required Minimum Distribution (RMD) for </a:t>
            </a:r>
            <a:r>
              <a:rPr lang="en-US" altLang="en-US" b="1" dirty="0"/>
              <a:t>traditional</a:t>
            </a:r>
            <a:r>
              <a:rPr lang="en-US" altLang="en-US" dirty="0"/>
              <a:t> IRAs</a:t>
            </a:r>
          </a:p>
          <a:p>
            <a:r>
              <a:rPr lang="en-US" altLang="en-US" dirty="0"/>
              <a:t>Remind taxpayers when approaching age 70</a:t>
            </a:r>
          </a:p>
          <a:p>
            <a:r>
              <a:rPr lang="en-US" altLang="en-US" dirty="0"/>
              <a:t>Confirm taxpayers have taken RMD</a:t>
            </a:r>
          </a:p>
          <a:p>
            <a:pPr>
              <a:buFont typeface="Wingdings" panose="05000000000000000000" pitchFamily="2" charset="2"/>
              <a:buChar char="Ø"/>
            </a:pPr>
            <a:r>
              <a:rPr lang="en-US" altLang="en-US" dirty="0"/>
              <a:t>Company plans also have rules they administer</a:t>
            </a:r>
          </a:p>
          <a:p>
            <a:endParaRPr lang="en-US" altLang="en-US" dirty="0"/>
          </a:p>
        </p:txBody>
      </p:sp>
      <p:sp>
        <p:nvSpPr>
          <p:cNvPr id="6146" name="Title 6"/>
          <p:cNvSpPr>
            <a:spLocks noGrp="1"/>
          </p:cNvSpPr>
          <p:nvPr>
            <p:ph type="title"/>
          </p:nvPr>
        </p:nvSpPr>
        <p:spPr/>
        <p:txBody>
          <a:bodyPr>
            <a:normAutofit/>
          </a:bodyPr>
          <a:lstStyle/>
          <a:p>
            <a:r>
              <a:rPr lang="en-US" dirty="0"/>
              <a:t>Traditional IRA</a:t>
            </a:r>
            <a:r>
              <a:rPr lang="en-US" altLang="en-US" dirty="0"/>
              <a:t> Required Minimum</a:t>
            </a:r>
            <a:r>
              <a:rPr lang="en-US" dirty="0"/>
              <a:t> Distributions</a:t>
            </a:r>
          </a:p>
        </p:txBody>
      </p:sp>
      <p:sp>
        <p:nvSpPr>
          <p:cNvPr id="2" name="Date Placeholder 1">
            <a:extLst>
              <a:ext uri="{FF2B5EF4-FFF2-40B4-BE49-F238E27FC236}">
                <a16:creationId xmlns:a16="http://schemas.microsoft.com/office/drawing/2014/main" id="{B472EE21-78F6-4447-8B16-0140C49526A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421790857"/>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solidFill>
                  <a:prstClr val="black">
                    <a:tint val="75000"/>
                  </a:prstClr>
                </a:solidFill>
              </a:rPr>
              <a:t>NTTC Training ala NJ – TY2019</a:t>
            </a:r>
            <a:endParaRPr lang="en-US" dirty="0">
              <a:solidFill>
                <a:prstClr val="black">
                  <a:tint val="75000"/>
                </a:prstClr>
              </a:solidFill>
            </a:endParaRPr>
          </a:p>
        </p:txBody>
      </p:sp>
      <p:sp>
        <p:nvSpPr>
          <p:cNvPr id="3" name="Slide Number Placeholder 2"/>
          <p:cNvSpPr>
            <a:spLocks noGrp="1"/>
          </p:cNvSpPr>
          <p:nvPr>
            <p:ph type="sldNum" sz="quarter" idx="4"/>
          </p:nvPr>
        </p:nvSpPr>
        <p:spPr>
          <a:xfrm>
            <a:off x="457204" y="6265308"/>
            <a:ext cx="702365" cy="365125"/>
          </a:xfrm>
        </p:spPr>
        <p:txBody>
          <a:bodyPr/>
          <a:lstStyle/>
          <a:p>
            <a:fld id="{338ED3A5-5DFD-4230-BB90-0044010B1AE1}" type="slidenum">
              <a:rPr lang="en-US" smtClean="0">
                <a:solidFill>
                  <a:prstClr val="black">
                    <a:tint val="75000"/>
                  </a:prstClr>
                </a:solidFill>
              </a:rPr>
              <a:pPr/>
              <a:t>25</a:t>
            </a:fld>
            <a:endParaRPr lang="en-US" dirty="0">
              <a:solidFill>
                <a:prstClr val="black">
                  <a:tint val="75000"/>
                </a:prstClr>
              </a:solidFill>
            </a:endParaRPr>
          </a:p>
        </p:txBody>
      </p:sp>
      <p:sp>
        <p:nvSpPr>
          <p:cNvPr id="4" name="Content Placeholder 3"/>
          <p:cNvSpPr>
            <a:spLocks noGrp="1"/>
          </p:cNvSpPr>
          <p:nvPr>
            <p:ph sz="quarter" idx="12"/>
          </p:nvPr>
        </p:nvSpPr>
        <p:spPr>
          <a:xfrm>
            <a:off x="959125" y="2178325"/>
            <a:ext cx="7315200" cy="3193775"/>
          </a:xfrm>
        </p:spPr>
        <p:txBody>
          <a:bodyPr>
            <a:normAutofit/>
          </a:bodyPr>
          <a:lstStyle/>
          <a:p>
            <a:r>
              <a:rPr lang="en-US" dirty="0"/>
              <a:t>Most often, contributions fully deducted</a:t>
            </a:r>
          </a:p>
          <a:p>
            <a:pPr lvl="1"/>
            <a:r>
              <a:rPr lang="en-US" dirty="0"/>
              <a:t>Distribution fully taxable</a:t>
            </a:r>
          </a:p>
          <a:p>
            <a:r>
              <a:rPr lang="en-US" dirty="0"/>
              <a:t>If contributions not fully deducted, taxpayer has basis in IRA</a:t>
            </a:r>
          </a:p>
          <a:p>
            <a:pPr lvl="1"/>
            <a:r>
              <a:rPr lang="en-US" dirty="0"/>
              <a:t>Form 8606 used to track IRA basis – copy in prior year return</a:t>
            </a:r>
          </a:p>
          <a:p>
            <a:pPr lvl="1"/>
            <a:r>
              <a:rPr lang="en-US" dirty="0"/>
              <a:t>Form 8606 used to compute taxable percentage of current distribution</a:t>
            </a:r>
          </a:p>
          <a:p>
            <a:pPr>
              <a:buFont typeface="Wingdings" panose="05000000000000000000" pitchFamily="2" charset="2"/>
              <a:buChar char="Ø"/>
            </a:pPr>
            <a:r>
              <a:rPr lang="en-US" dirty="0"/>
              <a:t>Even if no current year distribution, complete Form 8606 if used in prior year to track basis</a:t>
            </a:r>
          </a:p>
          <a:p>
            <a:pPr lvl="1"/>
            <a:endParaRPr lang="en-US" dirty="0"/>
          </a:p>
        </p:txBody>
      </p:sp>
      <p:sp>
        <p:nvSpPr>
          <p:cNvPr id="5" name="Title 4"/>
          <p:cNvSpPr>
            <a:spLocks noGrp="1"/>
          </p:cNvSpPr>
          <p:nvPr>
            <p:ph type="title"/>
          </p:nvPr>
        </p:nvSpPr>
        <p:spPr/>
        <p:txBody>
          <a:bodyPr>
            <a:normAutofit/>
          </a:bodyPr>
          <a:lstStyle/>
          <a:p>
            <a:r>
              <a:rPr lang="en-US" dirty="0"/>
              <a:t>IRA – Taxable Amount – Traditional IRA</a:t>
            </a:r>
          </a:p>
        </p:txBody>
      </p:sp>
      <p:sp>
        <p:nvSpPr>
          <p:cNvPr id="6" name="Date Placeholder 5">
            <a:extLst>
              <a:ext uri="{FF2B5EF4-FFF2-40B4-BE49-F238E27FC236}">
                <a16:creationId xmlns:a16="http://schemas.microsoft.com/office/drawing/2014/main" id="{DD516C6A-476C-4AF9-BCD8-EEAF74683B9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90128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26</a:t>
            </a:fld>
            <a:endParaRPr lang="en-US" dirty="0"/>
          </a:p>
        </p:txBody>
      </p:sp>
      <p:sp>
        <p:nvSpPr>
          <p:cNvPr id="9" name="Content Placeholder 8">
            <a:extLst>
              <a:ext uri="{FF2B5EF4-FFF2-40B4-BE49-F238E27FC236}">
                <a16:creationId xmlns:a16="http://schemas.microsoft.com/office/drawing/2014/main" id="{52419D87-D0FD-4C1C-8EF8-7D2F4F9F7D36}"/>
              </a:ext>
            </a:extLst>
          </p:cNvPr>
          <p:cNvSpPr>
            <a:spLocks noGrp="1"/>
          </p:cNvSpPr>
          <p:nvPr>
            <p:ph sz="quarter" idx="12"/>
          </p:nvPr>
        </p:nvSpPr>
        <p:spPr>
          <a:xfrm>
            <a:off x="959125" y="2178325"/>
            <a:ext cx="7315200" cy="3308075"/>
          </a:xfrm>
        </p:spPr>
        <p:txBody>
          <a:bodyPr>
            <a:normAutofit/>
          </a:bodyPr>
          <a:lstStyle/>
          <a:p>
            <a:r>
              <a:rPr lang="en-US" dirty="0"/>
              <a:t>Taxpayer provides information for Form 8606</a:t>
            </a:r>
          </a:p>
          <a:p>
            <a:pPr lvl="1"/>
            <a:r>
              <a:rPr lang="en-US" dirty="0"/>
              <a:t>Remaining basis in all traditional IRAs</a:t>
            </a:r>
          </a:p>
          <a:p>
            <a:pPr lvl="1"/>
            <a:r>
              <a:rPr lang="en-US" dirty="0"/>
              <a:t>Value of all Traditional IRAs on 31 Dec of previous year</a:t>
            </a:r>
          </a:p>
          <a:p>
            <a:r>
              <a:rPr lang="en-US" dirty="0"/>
              <a:t>Do not aggregate inherited IRA or Roth IRA</a:t>
            </a:r>
          </a:p>
          <a:p>
            <a:r>
              <a:rPr lang="en-US" dirty="0"/>
              <a:t>Basis recovered on each year’s distributions as a percentage of the value of IRAs</a:t>
            </a:r>
          </a:p>
          <a:p>
            <a:pPr lvl="1"/>
            <a:r>
              <a:rPr lang="en-US" dirty="0"/>
              <a:t>See Form 8606, Part I</a:t>
            </a:r>
            <a:r>
              <a:rPr lang="en-US" altLang="en-US" dirty="0"/>
              <a:t> </a:t>
            </a:r>
          </a:p>
          <a:p>
            <a:pPr lvl="1"/>
            <a:r>
              <a:rPr lang="en-US" altLang="en-US" dirty="0"/>
              <a:t>Use basis information from prior year’s Form 8606</a:t>
            </a:r>
          </a:p>
        </p:txBody>
      </p:sp>
      <p:sp>
        <p:nvSpPr>
          <p:cNvPr id="4098" name="Rectangle 2"/>
          <p:cNvSpPr>
            <a:spLocks noGrp="1" noChangeArrowheads="1"/>
          </p:cNvSpPr>
          <p:nvPr>
            <p:ph type="title"/>
          </p:nvPr>
        </p:nvSpPr>
        <p:spPr/>
        <p:txBody>
          <a:bodyPr/>
          <a:lstStyle/>
          <a:p>
            <a:r>
              <a:rPr lang="en-US" dirty="0"/>
              <a:t>Traditional IRA – Form 8606</a:t>
            </a:r>
          </a:p>
        </p:txBody>
      </p:sp>
      <p:sp>
        <p:nvSpPr>
          <p:cNvPr id="2" name="Date Placeholder 1">
            <a:extLst>
              <a:ext uri="{FF2B5EF4-FFF2-40B4-BE49-F238E27FC236}">
                <a16:creationId xmlns:a16="http://schemas.microsoft.com/office/drawing/2014/main" id="{1ABD886C-5A8E-48F4-A29C-18C53087B44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593648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solidFill>
                  <a:prstClr val="black">
                    <a:tint val="75000"/>
                  </a:prstClr>
                </a:solidFill>
              </a:rPr>
              <a:t>NTTC Training ala NJ – TY2019</a:t>
            </a:r>
            <a:endParaRPr lang="en-US" dirty="0">
              <a:solidFill>
                <a:prstClr val="black">
                  <a:tint val="75000"/>
                </a:prstClr>
              </a:solidFill>
            </a:endParaRPr>
          </a:p>
        </p:txBody>
      </p:sp>
      <p:sp>
        <p:nvSpPr>
          <p:cNvPr id="3" name="Slide Number Placeholder 2"/>
          <p:cNvSpPr>
            <a:spLocks noGrp="1"/>
          </p:cNvSpPr>
          <p:nvPr>
            <p:ph type="sldNum" sz="quarter" idx="4"/>
          </p:nvPr>
        </p:nvSpPr>
        <p:spPr>
          <a:xfrm>
            <a:off x="457204" y="6265308"/>
            <a:ext cx="702365" cy="365125"/>
          </a:xfrm>
        </p:spPr>
        <p:txBody>
          <a:bodyPr/>
          <a:lstStyle/>
          <a:p>
            <a:fld id="{338ED3A5-5DFD-4230-BB90-0044010B1AE1}" type="slidenum">
              <a:rPr lang="en-US" smtClean="0">
                <a:solidFill>
                  <a:prstClr val="black">
                    <a:tint val="75000"/>
                  </a:prstClr>
                </a:solidFill>
              </a:rPr>
              <a:pPr/>
              <a:t>27</a:t>
            </a:fld>
            <a:endParaRPr lang="en-US" dirty="0">
              <a:solidFill>
                <a:prstClr val="black">
                  <a:tint val="75000"/>
                </a:prstClr>
              </a:solidFill>
            </a:endParaRPr>
          </a:p>
        </p:txBody>
      </p:sp>
      <p:sp>
        <p:nvSpPr>
          <p:cNvPr id="4" name="Content Placeholder 3"/>
          <p:cNvSpPr>
            <a:spLocks noGrp="1"/>
          </p:cNvSpPr>
          <p:nvPr>
            <p:ph sz="quarter" idx="12"/>
          </p:nvPr>
        </p:nvSpPr>
        <p:spPr/>
        <p:txBody>
          <a:bodyPr>
            <a:normAutofit/>
          </a:bodyPr>
          <a:lstStyle/>
          <a:p>
            <a:r>
              <a:rPr lang="en-US" dirty="0"/>
              <a:t>Roth contributions never deductible</a:t>
            </a:r>
          </a:p>
          <a:p>
            <a:pPr lvl="1"/>
            <a:r>
              <a:rPr lang="en-US" dirty="0"/>
              <a:t>After-tax contribution</a:t>
            </a:r>
          </a:p>
          <a:p>
            <a:r>
              <a:rPr lang="en-US" dirty="0"/>
              <a:t>Qualified distributions not taxable when</a:t>
            </a:r>
          </a:p>
          <a:p>
            <a:pPr lvl="1"/>
            <a:r>
              <a:rPr lang="en-US" dirty="0"/>
              <a:t>At least 5 years since initial ROTH contribution</a:t>
            </a:r>
          </a:p>
          <a:p>
            <a:pPr lvl="1"/>
            <a:r>
              <a:rPr lang="en-US" dirty="0"/>
              <a:t>Over age 59½ </a:t>
            </a:r>
          </a:p>
          <a:p>
            <a:r>
              <a:rPr lang="en-US" dirty="0"/>
              <a:t>Code Q on Form 1099-R (Codes J or T may be out of scope)</a:t>
            </a:r>
          </a:p>
          <a:p>
            <a:r>
              <a:rPr lang="en-US" dirty="0"/>
              <a:t>If rules </a:t>
            </a:r>
            <a:r>
              <a:rPr lang="en-US" b="1" dirty="0"/>
              <a:t>not</a:t>
            </a:r>
            <a:r>
              <a:rPr lang="en-US" dirty="0"/>
              <a:t> met, </a:t>
            </a:r>
            <a:r>
              <a:rPr lang="en-US" b="1" dirty="0"/>
              <a:t>out of scope</a:t>
            </a:r>
          </a:p>
        </p:txBody>
      </p:sp>
      <p:sp>
        <p:nvSpPr>
          <p:cNvPr id="5" name="Title 4"/>
          <p:cNvSpPr>
            <a:spLocks noGrp="1"/>
          </p:cNvSpPr>
          <p:nvPr>
            <p:ph type="title"/>
          </p:nvPr>
        </p:nvSpPr>
        <p:spPr/>
        <p:txBody>
          <a:bodyPr>
            <a:normAutofit/>
          </a:bodyPr>
          <a:lstStyle/>
          <a:p>
            <a:r>
              <a:rPr lang="en-US" dirty="0"/>
              <a:t>IRA – Taxable Amount – Roth IRA</a:t>
            </a:r>
          </a:p>
        </p:txBody>
      </p:sp>
      <p:sp>
        <p:nvSpPr>
          <p:cNvPr id="6" name="Date Placeholder 5">
            <a:extLst>
              <a:ext uri="{FF2B5EF4-FFF2-40B4-BE49-F238E27FC236}">
                <a16:creationId xmlns:a16="http://schemas.microsoft.com/office/drawing/2014/main" id="{B93C4CE1-FD3C-4B8C-AC63-21393BBDB40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6309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solidFill>
                  <a:prstClr val="black">
                    <a:tint val="75000"/>
                  </a:prstClr>
                </a:solidFill>
              </a:rPr>
              <a:t>NTTC Training ala NJ – TY2019</a:t>
            </a:r>
            <a:endParaRPr lang="en-US" dirty="0">
              <a:solidFill>
                <a:prstClr val="black">
                  <a:tint val="75000"/>
                </a:prstClr>
              </a:solidFill>
            </a:endParaRPr>
          </a:p>
        </p:txBody>
      </p:sp>
      <p:sp>
        <p:nvSpPr>
          <p:cNvPr id="3" name="Slide Number Placeholder 2"/>
          <p:cNvSpPr>
            <a:spLocks noGrp="1"/>
          </p:cNvSpPr>
          <p:nvPr>
            <p:ph type="sldNum" sz="quarter" idx="4"/>
          </p:nvPr>
        </p:nvSpPr>
        <p:spPr>
          <a:xfrm>
            <a:off x="457204" y="6265308"/>
            <a:ext cx="702365" cy="365125"/>
          </a:xfrm>
        </p:spPr>
        <p:txBody>
          <a:bodyPr/>
          <a:lstStyle/>
          <a:p>
            <a:fld id="{338ED3A5-5DFD-4230-BB90-0044010B1AE1}" type="slidenum">
              <a:rPr lang="en-US" smtClean="0">
                <a:solidFill>
                  <a:prstClr val="black">
                    <a:tint val="75000"/>
                  </a:prstClr>
                </a:solidFill>
              </a:rPr>
              <a:pPr/>
              <a:t>28</a:t>
            </a:fld>
            <a:endParaRPr lang="en-US" dirty="0">
              <a:solidFill>
                <a:prstClr val="black">
                  <a:tint val="75000"/>
                </a:prstClr>
              </a:solidFill>
            </a:endParaRPr>
          </a:p>
        </p:txBody>
      </p:sp>
      <p:sp>
        <p:nvSpPr>
          <p:cNvPr id="4" name="Content Placeholder 3"/>
          <p:cNvSpPr>
            <a:spLocks noGrp="1"/>
          </p:cNvSpPr>
          <p:nvPr>
            <p:ph sz="quarter" idx="12"/>
          </p:nvPr>
        </p:nvSpPr>
        <p:spPr/>
        <p:txBody>
          <a:bodyPr>
            <a:normAutofit/>
          </a:bodyPr>
          <a:lstStyle/>
          <a:p>
            <a:r>
              <a:rPr lang="en-US" dirty="0"/>
              <a:t>Form 1099-R code J or T</a:t>
            </a:r>
          </a:p>
          <a:p>
            <a:pPr lvl="1"/>
            <a:r>
              <a:rPr lang="en-US" dirty="0"/>
              <a:t>Trustee may not know whether rules met</a:t>
            </a:r>
          </a:p>
          <a:p>
            <a:pPr lvl="1"/>
            <a:r>
              <a:rPr lang="en-US" dirty="0"/>
              <a:t>Confirm whether taxpayer met rules</a:t>
            </a:r>
          </a:p>
          <a:p>
            <a:r>
              <a:rPr lang="en-US" dirty="0"/>
              <a:t>If rules met, none is taxable (enter -0- in box 2a)</a:t>
            </a:r>
          </a:p>
          <a:p>
            <a:pPr lvl="1"/>
            <a:r>
              <a:rPr lang="en-US" dirty="0"/>
              <a:t>If code J, also use Form 5329 code 12 to remove the additional tax (see Other Taxes lesson)</a:t>
            </a:r>
          </a:p>
          <a:p>
            <a:r>
              <a:rPr lang="en-US" dirty="0"/>
              <a:t>If rules </a:t>
            </a:r>
            <a:r>
              <a:rPr lang="en-US" b="1" dirty="0"/>
              <a:t>not</a:t>
            </a:r>
            <a:r>
              <a:rPr lang="en-US" dirty="0"/>
              <a:t> met, </a:t>
            </a:r>
            <a:r>
              <a:rPr lang="en-US" b="1" dirty="0"/>
              <a:t>out of scope</a:t>
            </a:r>
          </a:p>
        </p:txBody>
      </p:sp>
      <p:sp>
        <p:nvSpPr>
          <p:cNvPr id="5" name="Title 4"/>
          <p:cNvSpPr>
            <a:spLocks noGrp="1"/>
          </p:cNvSpPr>
          <p:nvPr>
            <p:ph type="title"/>
          </p:nvPr>
        </p:nvSpPr>
        <p:spPr/>
        <p:txBody>
          <a:bodyPr>
            <a:normAutofit/>
          </a:bodyPr>
          <a:lstStyle/>
          <a:p>
            <a:r>
              <a:rPr lang="en-US" dirty="0"/>
              <a:t>IRA – Taxable Amount – Roth IRA</a:t>
            </a:r>
          </a:p>
        </p:txBody>
      </p:sp>
      <p:sp>
        <p:nvSpPr>
          <p:cNvPr id="6" name="Date Placeholder 5">
            <a:extLst>
              <a:ext uri="{FF2B5EF4-FFF2-40B4-BE49-F238E27FC236}">
                <a16:creationId xmlns:a16="http://schemas.microsoft.com/office/drawing/2014/main" id="{44FB22DC-F7B5-479C-AF7F-5DED5A1AC47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24404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r>
              <a:rPr lang="en-US" dirty="0"/>
              <a:t>Comprehensive Topics</a:t>
            </a:r>
          </a:p>
        </p:txBody>
      </p:sp>
      <p:sp>
        <p:nvSpPr>
          <p:cNvPr id="6" name="Title 5"/>
          <p:cNvSpPr>
            <a:spLocks noGrp="1"/>
          </p:cNvSpPr>
          <p:nvPr>
            <p:ph type="title"/>
          </p:nvPr>
        </p:nvSpPr>
        <p:spPr/>
        <p:txBody>
          <a:bodyPr/>
          <a:lstStyle/>
          <a:p>
            <a:r>
              <a:rPr lang="en-US" dirty="0"/>
              <a:t>IRA Distribution Provisions</a:t>
            </a:r>
          </a:p>
        </p:txBody>
      </p:sp>
      <p:sp>
        <p:nvSpPr>
          <p:cNvPr id="2" name="Footer Placeholder 1"/>
          <p:cNvSpPr>
            <a:spLocks noGrp="1"/>
          </p:cNvSpPr>
          <p:nvPr>
            <p:ph type="ftr" sz="quarter" idx="4294967295"/>
          </p:nvPr>
        </p:nvSpPr>
        <p:spPr>
          <a:xfrm>
            <a:off x="0" y="5556648"/>
            <a:ext cx="2895600" cy="273844"/>
          </a:xfrm>
        </p:spPr>
        <p:txBody>
          <a:bodyPr/>
          <a:lstStyle/>
          <a:p>
            <a:r>
              <a:rPr lang="en-US">
                <a:solidFill>
                  <a:prstClr val="black">
                    <a:tint val="75000"/>
                  </a:prstClr>
                </a:solidFill>
              </a:rPr>
              <a:t>NTTC Training ala NJ – TY2019</a:t>
            </a:r>
            <a:endParaRPr lang="en-US" dirty="0">
              <a:solidFill>
                <a:prstClr val="black">
                  <a:tint val="75000"/>
                </a:prstClr>
              </a:solidFill>
            </a:endParaRPr>
          </a:p>
        </p:txBody>
      </p:sp>
      <p:sp>
        <p:nvSpPr>
          <p:cNvPr id="3" name="Slide Number Placeholder 2"/>
          <p:cNvSpPr>
            <a:spLocks noGrp="1"/>
          </p:cNvSpPr>
          <p:nvPr>
            <p:ph type="sldNum" sz="quarter" idx="4294967295"/>
          </p:nvPr>
        </p:nvSpPr>
        <p:spPr>
          <a:xfrm>
            <a:off x="0" y="5556648"/>
            <a:ext cx="702469" cy="273844"/>
          </a:xfrm>
        </p:spPr>
        <p:txBody>
          <a:bodyPr/>
          <a:lstStyle/>
          <a:p>
            <a:fld id="{338ED3A5-5DFD-4230-BB90-0044010B1AE1}" type="slidenum">
              <a:rPr lang="en-US" smtClean="0">
                <a:solidFill>
                  <a:prstClr val="black">
                    <a:tint val="75000"/>
                  </a:prstClr>
                </a:solidFill>
              </a:rPr>
              <a:pPr/>
              <a:t>29</a:t>
            </a:fld>
            <a:endParaRPr lang="en-US" dirty="0">
              <a:solidFill>
                <a:prstClr val="black">
                  <a:tint val="75000"/>
                </a:prstClr>
              </a:solidFill>
            </a:endParaRPr>
          </a:p>
        </p:txBody>
      </p:sp>
      <p:sp>
        <p:nvSpPr>
          <p:cNvPr id="4" name="Date Placeholder 3">
            <a:extLst>
              <a:ext uri="{FF2B5EF4-FFF2-40B4-BE49-F238E27FC236}">
                <a16:creationId xmlns:a16="http://schemas.microsoft.com/office/drawing/2014/main" id="{95E28E38-7B2B-4F37-904F-5EEA1FDB585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07599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8" name="Slide Number Placeholder 7"/>
          <p:cNvSpPr>
            <a:spLocks noGrp="1"/>
          </p:cNvSpPr>
          <p:nvPr>
            <p:ph type="sldNum" sz="quarter" idx="4"/>
          </p:nvPr>
        </p:nvSpPr>
        <p:spPr>
          <a:xfrm>
            <a:off x="457204" y="6265308"/>
            <a:ext cx="702365" cy="365125"/>
          </a:xfrm>
        </p:spPr>
        <p:txBody>
          <a:bodyPr/>
          <a:lstStyle/>
          <a:p>
            <a:fld id="{338ED3A5-5DFD-4230-BB90-0044010B1AE1}" type="slidenum">
              <a:rPr lang="en-US" smtClean="0"/>
              <a:pPr/>
              <a:t>3</a:t>
            </a:fld>
            <a:endParaRPr lang="en-US" dirty="0"/>
          </a:p>
        </p:txBody>
      </p:sp>
      <p:sp>
        <p:nvSpPr>
          <p:cNvPr id="11267" name="Content Placeholder 5"/>
          <p:cNvSpPr>
            <a:spLocks noGrp="1"/>
          </p:cNvSpPr>
          <p:nvPr>
            <p:ph sz="quarter" idx="12"/>
          </p:nvPr>
        </p:nvSpPr>
        <p:spPr/>
        <p:txBody>
          <a:bodyPr/>
          <a:lstStyle/>
          <a:p>
            <a:r>
              <a:rPr lang="en-US" altLang="en-US" dirty="0"/>
              <a:t>Individual Retirement Arrangement (IRA) Distributions</a:t>
            </a:r>
          </a:p>
          <a:p>
            <a:r>
              <a:rPr lang="en-US" altLang="en-US" dirty="0"/>
              <a:t>Pensions (used to describe all employer sponsored plans)</a:t>
            </a:r>
          </a:p>
          <a:p>
            <a:r>
              <a:rPr lang="en-US" altLang="en-US" dirty="0"/>
              <a:t>Annuities (treated as a pension)</a:t>
            </a:r>
          </a:p>
          <a:p>
            <a:pPr>
              <a:buNone/>
            </a:pPr>
            <a:endParaRPr lang="en-US" altLang="en-US" sz="600" dirty="0"/>
          </a:p>
          <a:p>
            <a:pPr>
              <a:buFont typeface="Wingdings" panose="05000000000000000000" pitchFamily="2" charset="2"/>
              <a:buChar char="Ø"/>
            </a:pPr>
            <a:r>
              <a:rPr lang="en-US" altLang="en-US" dirty="0"/>
              <a:t>Social security income covered in lesson 22</a:t>
            </a:r>
          </a:p>
          <a:p>
            <a:endParaRPr lang="en-US" altLang="en-US" dirty="0"/>
          </a:p>
        </p:txBody>
      </p:sp>
      <p:sp>
        <p:nvSpPr>
          <p:cNvPr id="4098" name="Title 4"/>
          <p:cNvSpPr>
            <a:spLocks noGrp="1"/>
          </p:cNvSpPr>
          <p:nvPr>
            <p:ph type="title"/>
          </p:nvPr>
        </p:nvSpPr>
        <p:spPr/>
        <p:txBody>
          <a:bodyPr/>
          <a:lstStyle/>
          <a:p>
            <a:r>
              <a:rPr lang="en-US"/>
              <a:t>Types of Retirement Income</a:t>
            </a:r>
            <a:endParaRPr lang="en-US" dirty="0"/>
          </a:p>
        </p:txBody>
      </p:sp>
      <p:sp>
        <p:nvSpPr>
          <p:cNvPr id="2" name="Date Placeholder 1">
            <a:extLst>
              <a:ext uri="{FF2B5EF4-FFF2-40B4-BE49-F238E27FC236}">
                <a16:creationId xmlns:a16="http://schemas.microsoft.com/office/drawing/2014/main" id="{9671069F-038B-463B-9346-12457AA8A11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90221343"/>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solidFill>
                  <a:prstClr val="black">
                    <a:tint val="75000"/>
                  </a:prstClr>
                </a:solidFill>
              </a:rPr>
              <a:t>NTTC Training ala NJ – TY2019</a:t>
            </a:r>
            <a:endParaRPr lang="en-US" dirty="0">
              <a:solidFill>
                <a:prstClr val="black">
                  <a:tint val="75000"/>
                </a:prstClr>
              </a:solidFill>
            </a:endParaRPr>
          </a:p>
        </p:txBody>
      </p:sp>
      <p:sp>
        <p:nvSpPr>
          <p:cNvPr id="3" name="Slide Number Placeholder 2"/>
          <p:cNvSpPr>
            <a:spLocks noGrp="1"/>
          </p:cNvSpPr>
          <p:nvPr>
            <p:ph type="sldNum" sz="quarter" idx="4"/>
          </p:nvPr>
        </p:nvSpPr>
        <p:spPr>
          <a:xfrm>
            <a:off x="457204" y="6265308"/>
            <a:ext cx="702365" cy="365125"/>
          </a:xfrm>
        </p:spPr>
        <p:txBody>
          <a:bodyPr/>
          <a:lstStyle/>
          <a:p>
            <a:fld id="{338ED3A5-5DFD-4230-BB90-0044010B1AE1}" type="slidenum">
              <a:rPr lang="en-US" smtClean="0">
                <a:solidFill>
                  <a:prstClr val="black">
                    <a:tint val="75000"/>
                  </a:prstClr>
                </a:solidFill>
              </a:rPr>
              <a:pPr/>
              <a:t>30</a:t>
            </a:fld>
            <a:endParaRPr lang="en-US" dirty="0">
              <a:solidFill>
                <a:prstClr val="black">
                  <a:tint val="75000"/>
                </a:prstClr>
              </a:solidFill>
            </a:endParaRPr>
          </a:p>
        </p:txBody>
      </p:sp>
      <p:sp>
        <p:nvSpPr>
          <p:cNvPr id="4" name="Content Placeholder 3"/>
          <p:cNvSpPr>
            <a:spLocks noGrp="1"/>
          </p:cNvSpPr>
          <p:nvPr>
            <p:ph sz="quarter" idx="12"/>
          </p:nvPr>
        </p:nvSpPr>
        <p:spPr/>
        <p:txBody>
          <a:bodyPr/>
          <a:lstStyle/>
          <a:p>
            <a:r>
              <a:rPr lang="en-US" dirty="0"/>
              <a:t>Inherited IRAs</a:t>
            </a:r>
          </a:p>
          <a:p>
            <a:r>
              <a:rPr lang="en-US" dirty="0"/>
              <a:t>IRA Conversions</a:t>
            </a:r>
          </a:p>
          <a:p>
            <a:r>
              <a:rPr lang="en-US" dirty="0"/>
              <a:t>Qualified Charitable Distribution</a:t>
            </a:r>
          </a:p>
          <a:p>
            <a:r>
              <a:rPr lang="en-US" dirty="0"/>
              <a:t>HSA Funding Distributions</a:t>
            </a:r>
          </a:p>
          <a:p>
            <a:r>
              <a:rPr lang="en-US" dirty="0"/>
              <a:t>Loss on investments at termination</a:t>
            </a:r>
          </a:p>
        </p:txBody>
      </p:sp>
      <p:sp>
        <p:nvSpPr>
          <p:cNvPr id="5" name="Title 4"/>
          <p:cNvSpPr>
            <a:spLocks noGrp="1"/>
          </p:cNvSpPr>
          <p:nvPr>
            <p:ph type="title"/>
          </p:nvPr>
        </p:nvSpPr>
        <p:spPr/>
        <p:txBody>
          <a:bodyPr/>
          <a:lstStyle/>
          <a:p>
            <a:r>
              <a:rPr lang="en-US" dirty="0"/>
              <a:t>IRA Distributions – Comprehensive Topics</a:t>
            </a:r>
          </a:p>
        </p:txBody>
      </p:sp>
      <p:sp>
        <p:nvSpPr>
          <p:cNvPr id="6" name="Date Placeholder 5">
            <a:extLst>
              <a:ext uri="{FF2B5EF4-FFF2-40B4-BE49-F238E27FC236}">
                <a16:creationId xmlns:a16="http://schemas.microsoft.com/office/drawing/2014/main" id="{A47F41D7-7AEC-4E82-AF95-95B987458F6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9070511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31</a:t>
            </a:fld>
            <a:endParaRPr lang="en-US" dirty="0"/>
          </a:p>
        </p:txBody>
      </p:sp>
      <p:sp>
        <p:nvSpPr>
          <p:cNvPr id="14339" name="Content Placeholder 7"/>
          <p:cNvSpPr>
            <a:spLocks noGrp="1"/>
          </p:cNvSpPr>
          <p:nvPr>
            <p:ph sz="quarter" idx="12"/>
          </p:nvPr>
        </p:nvSpPr>
        <p:spPr/>
        <p:txBody>
          <a:bodyPr>
            <a:normAutofit/>
          </a:bodyPr>
          <a:lstStyle/>
          <a:p>
            <a:r>
              <a:rPr lang="en-US" altLang="en-US" dirty="0"/>
              <a:t>Basis tracked </a:t>
            </a:r>
            <a:r>
              <a:rPr lang="en-US" altLang="en-US" b="1" dirty="0"/>
              <a:t>separately</a:t>
            </a:r>
            <a:r>
              <a:rPr lang="en-US" altLang="en-US" dirty="0"/>
              <a:t> for each inherited IRA</a:t>
            </a:r>
          </a:p>
          <a:p>
            <a:r>
              <a:rPr lang="en-US" altLang="en-US" dirty="0"/>
              <a:t>Usually must take distributions over 5-year period</a:t>
            </a:r>
          </a:p>
          <a:p>
            <a:pPr lvl="1"/>
            <a:r>
              <a:rPr lang="en-US" altLang="en-US" dirty="0"/>
              <a:t>Depends on IRA status on date account holder died</a:t>
            </a:r>
          </a:p>
          <a:p>
            <a:r>
              <a:rPr lang="en-US" altLang="en-US" dirty="0"/>
              <a:t>Spouses have special rules</a:t>
            </a:r>
          </a:p>
          <a:p>
            <a:pPr>
              <a:buFont typeface="Wingdings" panose="05000000000000000000" pitchFamily="2" charset="2"/>
              <a:buChar char="Ø"/>
            </a:pPr>
            <a:r>
              <a:rPr lang="en-US" altLang="en-US" dirty="0"/>
              <a:t>Refer to Pub 590-b for information</a:t>
            </a:r>
          </a:p>
          <a:p>
            <a:pPr>
              <a:buFont typeface="Wingdings" panose="05000000000000000000" pitchFamily="2" charset="2"/>
              <a:buChar char="Ø"/>
            </a:pPr>
            <a:r>
              <a:rPr lang="en-US" altLang="en-US" dirty="0"/>
              <a:t>Rely on taxpayer to satisfy distribution requirements</a:t>
            </a:r>
          </a:p>
          <a:p>
            <a:pPr>
              <a:buFont typeface="Wingdings" panose="05000000000000000000" pitchFamily="2" charset="2"/>
              <a:buChar char="Ø"/>
            </a:pPr>
            <a:r>
              <a:rPr lang="en-US" altLang="en-US" dirty="0"/>
              <a:t>May need more than one Form 8606 if taxpayer’s IRA has basis and inherit another IRA with basis</a:t>
            </a:r>
          </a:p>
        </p:txBody>
      </p:sp>
      <p:sp>
        <p:nvSpPr>
          <p:cNvPr id="6146" name="Title 6"/>
          <p:cNvSpPr>
            <a:spLocks noGrp="1"/>
          </p:cNvSpPr>
          <p:nvPr>
            <p:ph type="title"/>
          </p:nvPr>
        </p:nvSpPr>
        <p:spPr/>
        <p:txBody>
          <a:bodyPr/>
          <a:lstStyle/>
          <a:p>
            <a:r>
              <a:rPr lang="en-US" altLang="en-US" dirty="0"/>
              <a:t>Inherited IRAs</a:t>
            </a:r>
          </a:p>
        </p:txBody>
      </p:sp>
      <p:sp>
        <p:nvSpPr>
          <p:cNvPr id="2" name="Date Placeholder 1">
            <a:extLst>
              <a:ext uri="{FF2B5EF4-FFF2-40B4-BE49-F238E27FC236}">
                <a16:creationId xmlns:a16="http://schemas.microsoft.com/office/drawing/2014/main" id="{FC8C4464-20F7-4C93-935E-BBF17BC606C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230113129"/>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32</a:t>
            </a:fld>
            <a:endParaRPr lang="en-US" dirty="0"/>
          </a:p>
        </p:txBody>
      </p:sp>
      <p:sp>
        <p:nvSpPr>
          <p:cNvPr id="50179" name="Rectangle 3"/>
          <p:cNvSpPr>
            <a:spLocks noGrp="1" noChangeArrowheads="1"/>
          </p:cNvSpPr>
          <p:nvPr>
            <p:ph sz="quarter" idx="12"/>
          </p:nvPr>
        </p:nvSpPr>
        <p:spPr/>
        <p:txBody>
          <a:bodyPr>
            <a:normAutofit/>
          </a:bodyPr>
          <a:lstStyle/>
          <a:p>
            <a:r>
              <a:rPr lang="en-US" altLang="en-US" dirty="0"/>
              <a:t>Traditional to Roth conversion</a:t>
            </a:r>
          </a:p>
          <a:p>
            <a:pPr lvl="1"/>
            <a:r>
              <a:rPr lang="en-US" altLang="en-US" dirty="0"/>
              <a:t>No penalty at any age</a:t>
            </a:r>
          </a:p>
          <a:p>
            <a:pPr lvl="1"/>
            <a:r>
              <a:rPr lang="en-US" altLang="en-US" dirty="0"/>
              <a:t>Cannot convert required minimum distribution (RMD)</a:t>
            </a:r>
          </a:p>
          <a:p>
            <a:r>
              <a:rPr lang="en-US" altLang="en-US" dirty="0"/>
              <a:t>Complete Form 8606, Part II </a:t>
            </a:r>
          </a:p>
          <a:p>
            <a:pPr lvl="1"/>
            <a:r>
              <a:rPr lang="en-US" altLang="en-US" dirty="0"/>
              <a:t>Indicate amount converted in </a:t>
            </a:r>
            <a:r>
              <a:rPr lang="en-US" altLang="en-US" dirty="0" err="1"/>
              <a:t>TaxSlayer</a:t>
            </a:r>
            <a:endParaRPr lang="en-US" altLang="en-US" dirty="0"/>
          </a:p>
          <a:p>
            <a:r>
              <a:rPr lang="en-US" altLang="en-US" dirty="0"/>
              <a:t>Complete Form 8606 Part I if IRA has basis</a:t>
            </a:r>
          </a:p>
          <a:p>
            <a:pPr>
              <a:buFont typeface="Wingdings" panose="05000000000000000000" pitchFamily="2" charset="2"/>
              <a:buChar char="Ø"/>
            </a:pPr>
            <a:r>
              <a:rPr lang="en-US" altLang="en-US" dirty="0"/>
              <a:t>Conversions can no longer be undone (recharacterized)</a:t>
            </a:r>
          </a:p>
        </p:txBody>
      </p:sp>
      <p:sp>
        <p:nvSpPr>
          <p:cNvPr id="4098" name="Rectangle 2"/>
          <p:cNvSpPr>
            <a:spLocks noGrp="1" noChangeArrowheads="1"/>
          </p:cNvSpPr>
          <p:nvPr>
            <p:ph type="title"/>
          </p:nvPr>
        </p:nvSpPr>
        <p:spPr/>
        <p:txBody>
          <a:bodyPr/>
          <a:lstStyle/>
          <a:p>
            <a:r>
              <a:rPr lang="en-US" dirty="0"/>
              <a:t>IRA Conversions</a:t>
            </a:r>
          </a:p>
        </p:txBody>
      </p:sp>
      <p:sp>
        <p:nvSpPr>
          <p:cNvPr id="2" name="Date Placeholder 1">
            <a:extLst>
              <a:ext uri="{FF2B5EF4-FFF2-40B4-BE49-F238E27FC236}">
                <a16:creationId xmlns:a16="http://schemas.microsoft.com/office/drawing/2014/main" id="{ABB3BADD-9193-40D9-BDF0-7F5CB47C07A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868607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33</a:t>
            </a:fld>
            <a:endParaRPr lang="en-US" dirty="0"/>
          </a:p>
        </p:txBody>
      </p:sp>
      <p:sp>
        <p:nvSpPr>
          <p:cNvPr id="52227" name="Content Placeholder 5"/>
          <p:cNvSpPr>
            <a:spLocks noGrp="1"/>
          </p:cNvSpPr>
          <p:nvPr>
            <p:ph sz="quarter" idx="12"/>
          </p:nvPr>
        </p:nvSpPr>
        <p:spPr/>
        <p:txBody>
          <a:bodyPr>
            <a:normAutofit/>
          </a:bodyPr>
          <a:lstStyle/>
          <a:p>
            <a:r>
              <a:rPr lang="en-US" altLang="en-US" dirty="0"/>
              <a:t>Qualified charitable distribution (QCD) done correctly</a:t>
            </a:r>
          </a:p>
          <a:p>
            <a:pPr lvl="1"/>
            <a:r>
              <a:rPr lang="en-US" altLang="en-US" dirty="0"/>
              <a:t>Distribution is not income </a:t>
            </a:r>
          </a:p>
          <a:p>
            <a:pPr lvl="1"/>
            <a:r>
              <a:rPr lang="en-US" altLang="en-US" dirty="0"/>
              <a:t>No deduction for charitable contribution</a:t>
            </a:r>
          </a:p>
          <a:p>
            <a:pPr lvl="1">
              <a:buFont typeface="Wingdings" panose="05000000000000000000" pitchFamily="2" charset="2"/>
              <a:buChar char="Ø"/>
            </a:pPr>
            <a:r>
              <a:rPr lang="en-US" altLang="en-US" dirty="0"/>
              <a:t>AGI not inflated for tax purposes or Medicare premiums</a:t>
            </a:r>
          </a:p>
          <a:p>
            <a:r>
              <a:rPr lang="en-US" altLang="en-US" dirty="0"/>
              <a:t>QCD counts towards the taxpayer’s required minimum distribution (RMD)</a:t>
            </a:r>
          </a:p>
          <a:p>
            <a:endParaRPr lang="en-US" altLang="en-US" dirty="0"/>
          </a:p>
        </p:txBody>
      </p:sp>
      <p:sp>
        <p:nvSpPr>
          <p:cNvPr id="5" name="Title 4"/>
          <p:cNvSpPr>
            <a:spLocks noGrp="1"/>
          </p:cNvSpPr>
          <p:nvPr>
            <p:ph type="title"/>
          </p:nvPr>
        </p:nvSpPr>
        <p:spPr>
          <a:xfrm>
            <a:off x="800103" y="878876"/>
            <a:ext cx="8229598" cy="857250"/>
          </a:xfrm>
        </p:spPr>
        <p:txBody>
          <a:bodyPr>
            <a:normAutofit/>
          </a:bodyPr>
          <a:lstStyle/>
          <a:p>
            <a:r>
              <a:rPr lang="en-US" dirty="0"/>
              <a:t>Traditional IRA – Qualified Charitable Distribution</a:t>
            </a:r>
          </a:p>
        </p:txBody>
      </p:sp>
      <p:sp>
        <p:nvSpPr>
          <p:cNvPr id="3" name="Date Placeholder 2">
            <a:extLst>
              <a:ext uri="{FF2B5EF4-FFF2-40B4-BE49-F238E27FC236}">
                <a16:creationId xmlns:a16="http://schemas.microsoft.com/office/drawing/2014/main" id="{09AD1ABB-AA49-4A2E-9CBA-53C92F2D2E7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4757008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338ED3A5-5DFD-4230-BB90-0044010B1AE1}" type="slidenum">
              <a:rPr lang="en-US" smtClean="0"/>
              <a:pPr/>
              <a:t>34</a:t>
            </a:fld>
            <a:endParaRPr lang="en-US" dirty="0"/>
          </a:p>
        </p:txBody>
      </p:sp>
      <p:sp>
        <p:nvSpPr>
          <p:cNvPr id="37891" name="Content Placeholder 2"/>
          <p:cNvSpPr>
            <a:spLocks noGrp="1"/>
          </p:cNvSpPr>
          <p:nvPr>
            <p:ph sz="quarter" idx="12"/>
          </p:nvPr>
        </p:nvSpPr>
        <p:spPr/>
        <p:txBody>
          <a:bodyPr>
            <a:normAutofit/>
          </a:bodyPr>
          <a:lstStyle/>
          <a:p>
            <a:r>
              <a:rPr lang="en-US" altLang="en-US" dirty="0"/>
              <a:t>Taxpayer must be at least 70½ when distribution made</a:t>
            </a:r>
          </a:p>
          <a:p>
            <a:r>
              <a:rPr lang="en-US" altLang="en-US" dirty="0"/>
              <a:t>IRA trustee must make payment directly to charity</a:t>
            </a:r>
          </a:p>
          <a:p>
            <a:r>
              <a:rPr lang="en-US" altLang="en-US" dirty="0"/>
              <a:t>Taxpayer must have acknowledgement from charity of the contribution to claim deduction</a:t>
            </a:r>
          </a:p>
          <a:p>
            <a:r>
              <a:rPr lang="en-US" altLang="en-US" dirty="0"/>
              <a:t>Maximum annual exclusion for a QCD is $100,000</a:t>
            </a:r>
          </a:p>
          <a:p>
            <a:r>
              <a:rPr lang="en-US" altLang="en-US" dirty="0"/>
              <a:t>On joint return, both taxpayer and spouse can each have a QCD and exclude up to $100,000 (max total of $200,000)</a:t>
            </a:r>
          </a:p>
          <a:p>
            <a:endParaRPr lang="en-US" altLang="en-US" dirty="0"/>
          </a:p>
          <a:p>
            <a:endParaRPr lang="en-US" altLang="en-US" dirty="0"/>
          </a:p>
        </p:txBody>
      </p:sp>
      <p:sp>
        <p:nvSpPr>
          <p:cNvPr id="2" name="Title 1"/>
          <p:cNvSpPr>
            <a:spLocks noGrp="1"/>
          </p:cNvSpPr>
          <p:nvPr>
            <p:ph type="title"/>
          </p:nvPr>
        </p:nvSpPr>
        <p:spPr/>
        <p:txBody>
          <a:bodyPr>
            <a:normAutofit/>
          </a:bodyPr>
          <a:lstStyle/>
          <a:p>
            <a:r>
              <a:rPr lang="en-US" dirty="0"/>
              <a:t>Traditional IRA – QCD Rules</a:t>
            </a:r>
          </a:p>
        </p:txBody>
      </p:sp>
      <p:sp>
        <p:nvSpPr>
          <p:cNvPr id="4" name="Date Placeholder 3">
            <a:extLst>
              <a:ext uri="{FF2B5EF4-FFF2-40B4-BE49-F238E27FC236}">
                <a16:creationId xmlns:a16="http://schemas.microsoft.com/office/drawing/2014/main" id="{18AEBAC9-9381-4856-8C58-CC5813B0208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858359622"/>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solidFill>
                  <a:prstClr val="black">
                    <a:tint val="75000"/>
                  </a:prstClr>
                </a:solidFill>
              </a:rPr>
              <a:t>NTTC Training ala NJ – TY2019</a:t>
            </a:r>
            <a:endParaRPr lang="en-US" dirty="0">
              <a:solidFill>
                <a:prstClr val="black">
                  <a:tint val="75000"/>
                </a:prstClr>
              </a:solidFill>
            </a:endParaRPr>
          </a:p>
        </p:txBody>
      </p:sp>
      <p:sp>
        <p:nvSpPr>
          <p:cNvPr id="3" name="Slide Number Placeholder 2"/>
          <p:cNvSpPr>
            <a:spLocks noGrp="1"/>
          </p:cNvSpPr>
          <p:nvPr>
            <p:ph type="sldNum" sz="quarter" idx="4"/>
          </p:nvPr>
        </p:nvSpPr>
        <p:spPr>
          <a:xfrm>
            <a:off x="457204" y="6265308"/>
            <a:ext cx="702365" cy="365125"/>
          </a:xfrm>
        </p:spPr>
        <p:txBody>
          <a:bodyPr/>
          <a:lstStyle/>
          <a:p>
            <a:fld id="{338ED3A5-5DFD-4230-BB90-0044010B1AE1}" type="slidenum">
              <a:rPr lang="en-US" smtClean="0">
                <a:solidFill>
                  <a:prstClr val="black">
                    <a:tint val="75000"/>
                  </a:prstClr>
                </a:solidFill>
              </a:rPr>
              <a:pPr/>
              <a:t>35</a:t>
            </a:fld>
            <a:endParaRPr lang="en-US" dirty="0">
              <a:solidFill>
                <a:prstClr val="black">
                  <a:tint val="75000"/>
                </a:prstClr>
              </a:solidFill>
            </a:endParaRPr>
          </a:p>
        </p:txBody>
      </p:sp>
      <p:sp>
        <p:nvSpPr>
          <p:cNvPr id="4" name="Content Placeholder 3"/>
          <p:cNvSpPr>
            <a:spLocks noGrp="1"/>
          </p:cNvSpPr>
          <p:nvPr>
            <p:ph sz="quarter" idx="12"/>
          </p:nvPr>
        </p:nvSpPr>
        <p:spPr/>
        <p:txBody>
          <a:bodyPr>
            <a:normAutofit/>
          </a:bodyPr>
          <a:lstStyle/>
          <a:p>
            <a:r>
              <a:rPr lang="en-US" altLang="en-US" b="1" dirty="0"/>
              <a:t>Out of scope </a:t>
            </a:r>
            <a:r>
              <a:rPr lang="en-US" altLang="en-US" dirty="0"/>
              <a:t>(and extremely rare)</a:t>
            </a:r>
          </a:p>
          <a:p>
            <a:r>
              <a:rPr lang="en-US" dirty="0"/>
              <a:t>Once-in-a-lifetime transfer from IRA to HSA</a:t>
            </a:r>
          </a:p>
          <a:p>
            <a:r>
              <a:rPr lang="en-US" dirty="0"/>
              <a:t>If done right:</a:t>
            </a:r>
          </a:p>
          <a:p>
            <a:pPr lvl="1"/>
            <a:r>
              <a:rPr lang="en-US" altLang="en-US" dirty="0"/>
              <a:t>Distribution is not income </a:t>
            </a:r>
          </a:p>
          <a:p>
            <a:pPr lvl="1"/>
            <a:r>
              <a:rPr lang="en-US" altLang="en-US" dirty="0"/>
              <a:t>No deduction for HSA contribution</a:t>
            </a:r>
          </a:p>
          <a:p>
            <a:pPr lvl="1">
              <a:buFont typeface="Wingdings" panose="05000000000000000000" pitchFamily="2" charset="2"/>
              <a:buChar char="Ø"/>
            </a:pPr>
            <a:r>
              <a:rPr lang="en-US" altLang="en-US" dirty="0"/>
              <a:t>AGI is not inflated for tax purposes or for Medicare premiums</a:t>
            </a:r>
          </a:p>
          <a:p>
            <a:pPr marL="2381" indent="0">
              <a:buNone/>
            </a:pPr>
            <a:r>
              <a:rPr lang="en-US" sz="1950" dirty="0"/>
              <a:t>* Health Savings Account – optional certification available</a:t>
            </a:r>
          </a:p>
        </p:txBody>
      </p:sp>
      <p:sp>
        <p:nvSpPr>
          <p:cNvPr id="5" name="Title 4"/>
          <p:cNvSpPr>
            <a:spLocks noGrp="1"/>
          </p:cNvSpPr>
          <p:nvPr>
            <p:ph type="title"/>
          </p:nvPr>
        </p:nvSpPr>
        <p:spPr/>
        <p:txBody>
          <a:bodyPr/>
          <a:lstStyle/>
          <a:p>
            <a:r>
              <a:rPr lang="en-US" dirty="0"/>
              <a:t>Traditional IRA – HSA* Funding Distribution</a:t>
            </a:r>
          </a:p>
        </p:txBody>
      </p:sp>
      <p:sp>
        <p:nvSpPr>
          <p:cNvPr id="6" name="Date Placeholder 5">
            <a:extLst>
              <a:ext uri="{FF2B5EF4-FFF2-40B4-BE49-F238E27FC236}">
                <a16:creationId xmlns:a16="http://schemas.microsoft.com/office/drawing/2014/main" id="{17867C77-067A-495C-802C-4E586F9920F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5323650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solidFill>
                  <a:prstClr val="black">
                    <a:tint val="75000"/>
                  </a:prstClr>
                </a:solidFill>
              </a:rPr>
              <a:t>NTTC Training ala NJ – TY2019</a:t>
            </a:r>
            <a:endParaRPr lang="en-US" dirty="0">
              <a:solidFill>
                <a:prstClr val="black">
                  <a:tint val="75000"/>
                </a:prstClr>
              </a:solidFill>
            </a:endParaRPr>
          </a:p>
        </p:txBody>
      </p:sp>
      <p:sp>
        <p:nvSpPr>
          <p:cNvPr id="3" name="Slide Number Placeholder 2"/>
          <p:cNvSpPr>
            <a:spLocks noGrp="1"/>
          </p:cNvSpPr>
          <p:nvPr>
            <p:ph type="sldNum" sz="quarter" idx="4"/>
          </p:nvPr>
        </p:nvSpPr>
        <p:spPr>
          <a:xfrm>
            <a:off x="457204" y="6265308"/>
            <a:ext cx="702365" cy="365125"/>
          </a:xfrm>
        </p:spPr>
        <p:txBody>
          <a:bodyPr/>
          <a:lstStyle/>
          <a:p>
            <a:fld id="{338ED3A5-5DFD-4230-BB90-0044010B1AE1}" type="slidenum">
              <a:rPr lang="en-US" smtClean="0">
                <a:solidFill>
                  <a:prstClr val="black">
                    <a:tint val="75000"/>
                  </a:prstClr>
                </a:solidFill>
              </a:rPr>
              <a:pPr/>
              <a:t>36</a:t>
            </a:fld>
            <a:endParaRPr lang="en-US" dirty="0">
              <a:solidFill>
                <a:prstClr val="black">
                  <a:tint val="75000"/>
                </a:prstClr>
              </a:solidFill>
            </a:endParaRPr>
          </a:p>
        </p:txBody>
      </p:sp>
      <p:sp>
        <p:nvSpPr>
          <p:cNvPr id="4" name="Content Placeholder 3"/>
          <p:cNvSpPr>
            <a:spLocks noGrp="1"/>
          </p:cNvSpPr>
          <p:nvPr>
            <p:ph sz="quarter" idx="12"/>
          </p:nvPr>
        </p:nvSpPr>
        <p:spPr/>
        <p:txBody>
          <a:bodyPr/>
          <a:lstStyle/>
          <a:p>
            <a:r>
              <a:rPr lang="en-US" dirty="0"/>
              <a:t>IRA loss occurs when all amounts from all traditional IRAs have been distributed and left with unrecovered basis</a:t>
            </a:r>
          </a:p>
          <a:p>
            <a:r>
              <a:rPr lang="en-US" dirty="0"/>
              <a:t>Unable to claim the loss on Sch A Miscellaneous Deductions subject to 2% (suspended 2018-2025)</a:t>
            </a:r>
          </a:p>
          <a:p>
            <a:r>
              <a:rPr lang="en-US" dirty="0"/>
              <a:t>Check if state allows loss in 2019</a:t>
            </a:r>
          </a:p>
        </p:txBody>
      </p:sp>
      <p:sp>
        <p:nvSpPr>
          <p:cNvPr id="5" name="Title 4"/>
          <p:cNvSpPr>
            <a:spLocks noGrp="1"/>
          </p:cNvSpPr>
          <p:nvPr>
            <p:ph type="title"/>
          </p:nvPr>
        </p:nvSpPr>
        <p:spPr/>
        <p:txBody>
          <a:bodyPr/>
          <a:lstStyle/>
          <a:p>
            <a:r>
              <a:rPr lang="en-US" dirty="0"/>
              <a:t>Loss on Termination of Traditional IRA</a:t>
            </a:r>
          </a:p>
        </p:txBody>
      </p:sp>
      <p:sp>
        <p:nvSpPr>
          <p:cNvPr id="6" name="Date Placeholder 5">
            <a:extLst>
              <a:ext uri="{FF2B5EF4-FFF2-40B4-BE49-F238E27FC236}">
                <a16:creationId xmlns:a16="http://schemas.microsoft.com/office/drawing/2014/main" id="{54DE1F89-A1E0-456F-9358-48EE06A50C4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176150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solidFill>
                  <a:prstClr val="black">
                    <a:tint val="75000"/>
                  </a:prstClr>
                </a:solidFill>
              </a:rPr>
              <a:t>NTTC Training ala NJ – TY2019</a:t>
            </a:r>
            <a:endParaRPr lang="en-US" dirty="0">
              <a:solidFill>
                <a:prstClr val="black">
                  <a:tint val="75000"/>
                </a:prstClr>
              </a:solidFill>
            </a:endParaRPr>
          </a:p>
        </p:txBody>
      </p:sp>
      <p:sp>
        <p:nvSpPr>
          <p:cNvPr id="3" name="Slide Number Placeholder 2"/>
          <p:cNvSpPr>
            <a:spLocks noGrp="1"/>
          </p:cNvSpPr>
          <p:nvPr>
            <p:ph type="sldNum" sz="quarter" idx="4"/>
          </p:nvPr>
        </p:nvSpPr>
        <p:spPr>
          <a:xfrm>
            <a:off x="457204" y="6265308"/>
            <a:ext cx="702365" cy="365125"/>
          </a:xfrm>
        </p:spPr>
        <p:txBody>
          <a:bodyPr/>
          <a:lstStyle/>
          <a:p>
            <a:fld id="{338ED3A5-5DFD-4230-BB90-0044010B1AE1}" type="slidenum">
              <a:rPr lang="en-US" smtClean="0">
                <a:solidFill>
                  <a:prstClr val="black">
                    <a:tint val="75000"/>
                  </a:prstClr>
                </a:solidFill>
              </a:rPr>
              <a:pPr/>
              <a:t>37</a:t>
            </a:fld>
            <a:endParaRPr lang="en-US" dirty="0">
              <a:solidFill>
                <a:prstClr val="black">
                  <a:tint val="75000"/>
                </a:prstClr>
              </a:solidFill>
            </a:endParaRPr>
          </a:p>
        </p:txBody>
      </p:sp>
      <p:sp>
        <p:nvSpPr>
          <p:cNvPr id="4" name="Content Placeholder 3"/>
          <p:cNvSpPr>
            <a:spLocks noGrp="1"/>
          </p:cNvSpPr>
          <p:nvPr>
            <p:ph sz="quarter" idx="12"/>
          </p:nvPr>
        </p:nvSpPr>
        <p:spPr>
          <a:xfrm>
            <a:off x="959125" y="2178325"/>
            <a:ext cx="7315200" cy="3250925"/>
          </a:xfrm>
        </p:spPr>
        <p:txBody>
          <a:bodyPr>
            <a:normAutofit/>
          </a:bodyPr>
          <a:lstStyle/>
          <a:p>
            <a:r>
              <a:rPr lang="en-US" dirty="0"/>
              <a:t>Loss occurs when all amounts from all Roth IRAs have been distributed and left with unrecovered basis</a:t>
            </a:r>
          </a:p>
          <a:p>
            <a:r>
              <a:rPr lang="en-US" dirty="0"/>
              <a:t>Unable to claim the loss on Schedule A Miscellaneous Deductions subject to 2% (suspended 2018-2025)</a:t>
            </a:r>
          </a:p>
          <a:p>
            <a:r>
              <a:rPr lang="en-US" dirty="0"/>
              <a:t>Check if state allows loss in 2019</a:t>
            </a:r>
          </a:p>
          <a:p>
            <a:pPr>
              <a:buFont typeface="Wingdings" charset="2"/>
              <a:buChar char="Ø"/>
            </a:pPr>
            <a:r>
              <a:rPr lang="en-US" dirty="0"/>
              <a:t>Note: there is no form that tracks Roth basis </a:t>
            </a:r>
          </a:p>
          <a:p>
            <a:pPr lvl="1"/>
            <a:r>
              <a:rPr lang="en-US" dirty="0"/>
              <a:t>It is up to the taxpayer to keep records</a:t>
            </a:r>
          </a:p>
        </p:txBody>
      </p:sp>
      <p:sp>
        <p:nvSpPr>
          <p:cNvPr id="5" name="Title 4"/>
          <p:cNvSpPr>
            <a:spLocks noGrp="1"/>
          </p:cNvSpPr>
          <p:nvPr>
            <p:ph type="title"/>
          </p:nvPr>
        </p:nvSpPr>
        <p:spPr/>
        <p:txBody>
          <a:bodyPr/>
          <a:lstStyle/>
          <a:p>
            <a:r>
              <a:rPr lang="en-US" dirty="0"/>
              <a:t>Loss on Termination of Roth IRA</a:t>
            </a:r>
          </a:p>
        </p:txBody>
      </p:sp>
      <p:sp>
        <p:nvSpPr>
          <p:cNvPr id="6" name="Date Placeholder 5">
            <a:extLst>
              <a:ext uri="{FF2B5EF4-FFF2-40B4-BE49-F238E27FC236}">
                <a16:creationId xmlns:a16="http://schemas.microsoft.com/office/drawing/2014/main" id="{AA66237A-E67C-406D-A0A7-BE7B7376541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8130347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p:txBody>
          <a:bodyPr>
            <a:normAutofit/>
          </a:bodyPr>
          <a:lstStyle/>
          <a:p>
            <a:endParaRPr lang="en-US" dirty="0"/>
          </a:p>
        </p:txBody>
      </p:sp>
      <p:sp>
        <p:nvSpPr>
          <p:cNvPr id="10242" name="Rectangle 2"/>
          <p:cNvSpPr>
            <a:spLocks noGrp="1" noChangeArrowheads="1"/>
          </p:cNvSpPr>
          <p:nvPr>
            <p:ph type="title"/>
          </p:nvPr>
        </p:nvSpPr>
        <p:spPr/>
        <p:txBody>
          <a:bodyPr/>
          <a:lstStyle/>
          <a:p>
            <a:r>
              <a:rPr lang="en-US" altLang="en-US" dirty="0"/>
              <a:t>Pension Distribution Provisions</a:t>
            </a:r>
          </a:p>
        </p:txBody>
      </p:sp>
      <p:sp>
        <p:nvSpPr>
          <p:cNvPr id="2" name="Date Placeholder 1">
            <a:extLst>
              <a:ext uri="{FF2B5EF4-FFF2-40B4-BE49-F238E27FC236}">
                <a16:creationId xmlns:a16="http://schemas.microsoft.com/office/drawing/2014/main" id="{A96E2A41-F3FF-4FB5-8737-8450BC9505C6}"/>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3E341B0C-2F30-4E91-9F7A-955A44A71234}"/>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7A52560E-4E07-4CC1-B76B-33B4D3432D20}"/>
              </a:ext>
            </a:extLst>
          </p:cNvPr>
          <p:cNvSpPr>
            <a:spLocks noGrp="1"/>
          </p:cNvSpPr>
          <p:nvPr>
            <p:ph type="sldNum" sz="quarter" idx="4"/>
          </p:nvPr>
        </p:nvSpPr>
        <p:spPr/>
        <p:txBody>
          <a:bodyPr/>
          <a:lstStyle/>
          <a:p>
            <a:fld id="{F56DB09B-2E1E-48D6-BF38-233787F9BAB1}" type="slidenum">
              <a:rPr lang="en-US" smtClean="0"/>
              <a:t>38</a:t>
            </a:fld>
            <a:endParaRPr lang="en-US"/>
          </a:p>
        </p:txBody>
      </p:sp>
    </p:spTree>
    <p:extLst>
      <p:ext uri="{BB962C8B-B14F-4D97-AF65-F5344CB8AC3E}">
        <p14:creationId xmlns:p14="http://schemas.microsoft.com/office/powerpoint/2010/main" val="24716774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4"/>
          <p:cNvSpPr txBox="1">
            <a:spLocks noChangeArrowheads="1"/>
          </p:cNvSpPr>
          <p:nvPr/>
        </p:nvSpPr>
        <p:spPr bwMode="auto">
          <a:xfrm>
            <a:off x="6572250" y="857253"/>
            <a:ext cx="1428750" cy="275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eaLnBrk="1" hangingPunct="1">
              <a:spcBef>
                <a:spcPct val="0"/>
              </a:spcBef>
              <a:buClrTx/>
              <a:buSzTx/>
              <a:buFontTx/>
              <a:buNone/>
            </a:pPr>
            <a:endParaRPr lang="en-US" altLang="en-US" sz="1350" b="0" dirty="0"/>
          </a:p>
        </p:txBody>
      </p:sp>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39</a:t>
            </a:fld>
            <a:endParaRPr lang="en-US" dirty="0"/>
          </a:p>
        </p:txBody>
      </p:sp>
      <p:sp>
        <p:nvSpPr>
          <p:cNvPr id="57348" name="Content Placeholder 7"/>
          <p:cNvSpPr>
            <a:spLocks noGrp="1"/>
          </p:cNvSpPr>
          <p:nvPr>
            <p:ph sz="quarter" idx="12"/>
          </p:nvPr>
        </p:nvSpPr>
        <p:spPr/>
        <p:txBody>
          <a:bodyPr/>
          <a:lstStyle/>
          <a:p>
            <a:r>
              <a:rPr lang="en-US" altLang="en-US" dirty="0"/>
              <a:t>“Pension distributions” refer to employer plan and annuity distributions </a:t>
            </a:r>
          </a:p>
          <a:p>
            <a:pPr lvl="1"/>
            <a:r>
              <a:rPr lang="en-US" altLang="en-US" dirty="0"/>
              <a:t>To differentiate from IRA distributions</a:t>
            </a:r>
          </a:p>
          <a:p>
            <a:endParaRPr lang="en-US" altLang="en-US" dirty="0"/>
          </a:p>
        </p:txBody>
      </p:sp>
      <p:sp>
        <p:nvSpPr>
          <p:cNvPr id="11267" name="Title 6"/>
          <p:cNvSpPr>
            <a:spLocks noGrp="1"/>
          </p:cNvSpPr>
          <p:nvPr>
            <p:ph type="title"/>
          </p:nvPr>
        </p:nvSpPr>
        <p:spPr/>
        <p:txBody>
          <a:bodyPr/>
          <a:lstStyle/>
          <a:p>
            <a:r>
              <a:rPr lang="en-US" dirty="0"/>
              <a:t>Pension Distributions</a:t>
            </a:r>
          </a:p>
        </p:txBody>
      </p:sp>
      <p:sp>
        <p:nvSpPr>
          <p:cNvPr id="2" name="Date Placeholder 1">
            <a:extLst>
              <a:ext uri="{FF2B5EF4-FFF2-40B4-BE49-F238E27FC236}">
                <a16:creationId xmlns:a16="http://schemas.microsoft.com/office/drawing/2014/main" id="{77D5F56B-F2B5-4A25-8751-41ADC2686F1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59584696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p:txBody>
          <a:bodyPr>
            <a:normAutofit/>
          </a:bodyPr>
          <a:lstStyle/>
          <a:p>
            <a:endParaRPr lang="en-US" dirty="0"/>
          </a:p>
        </p:txBody>
      </p:sp>
      <p:sp>
        <p:nvSpPr>
          <p:cNvPr id="10242" name="Rectangle 2"/>
          <p:cNvSpPr>
            <a:spLocks noGrp="1" noChangeArrowheads="1"/>
          </p:cNvSpPr>
          <p:nvPr>
            <p:ph type="title"/>
          </p:nvPr>
        </p:nvSpPr>
        <p:spPr/>
        <p:txBody>
          <a:bodyPr>
            <a:normAutofit/>
          </a:bodyPr>
          <a:lstStyle/>
          <a:p>
            <a:r>
              <a:rPr lang="en-US" altLang="en-US" dirty="0"/>
              <a:t>Distributions</a:t>
            </a:r>
          </a:p>
        </p:txBody>
      </p:sp>
      <p:sp>
        <p:nvSpPr>
          <p:cNvPr id="2" name="Date Placeholder 1">
            <a:extLst>
              <a:ext uri="{FF2B5EF4-FFF2-40B4-BE49-F238E27FC236}">
                <a16:creationId xmlns:a16="http://schemas.microsoft.com/office/drawing/2014/main" id="{7910580D-AD9E-426E-8E65-B27DF9E3E0E8}"/>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599735E3-20F8-4AF9-A7BB-A12868C8FC5C}"/>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318C410B-D447-40EF-A0C8-D32618C35200}"/>
              </a:ext>
            </a:extLst>
          </p:cNvPr>
          <p:cNvSpPr>
            <a:spLocks noGrp="1"/>
          </p:cNvSpPr>
          <p:nvPr>
            <p:ph type="sldNum" sz="quarter" idx="4"/>
          </p:nvPr>
        </p:nvSpPr>
        <p:spPr/>
        <p:txBody>
          <a:bodyPr/>
          <a:lstStyle/>
          <a:p>
            <a:fld id="{F56DB09B-2E1E-48D6-BF38-233787F9BAB1}" type="slidenum">
              <a:rPr lang="en-US" smtClean="0"/>
              <a:t>4</a:t>
            </a:fld>
            <a:endParaRPr lang="en-US"/>
          </a:p>
        </p:txBody>
      </p:sp>
    </p:spTree>
    <p:extLst>
      <p:ext uri="{BB962C8B-B14F-4D97-AF65-F5344CB8AC3E}">
        <p14:creationId xmlns:p14="http://schemas.microsoft.com/office/powerpoint/2010/main" val="2296559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4"/>
          <p:cNvSpPr txBox="1">
            <a:spLocks noChangeArrowheads="1"/>
          </p:cNvSpPr>
          <p:nvPr/>
        </p:nvSpPr>
        <p:spPr bwMode="auto">
          <a:xfrm>
            <a:off x="6572250" y="857253"/>
            <a:ext cx="1428750" cy="275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eaLnBrk="1" hangingPunct="1">
              <a:spcBef>
                <a:spcPct val="0"/>
              </a:spcBef>
              <a:buClrTx/>
              <a:buSzTx/>
              <a:buFontTx/>
              <a:buNone/>
            </a:pPr>
            <a:endParaRPr lang="en-US" altLang="en-US" sz="1350" b="0" dirty="0"/>
          </a:p>
        </p:txBody>
      </p:sp>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40</a:t>
            </a:fld>
            <a:endParaRPr lang="en-US" dirty="0"/>
          </a:p>
        </p:txBody>
      </p:sp>
      <p:sp>
        <p:nvSpPr>
          <p:cNvPr id="57348" name="Content Placeholder 7"/>
          <p:cNvSpPr>
            <a:spLocks noGrp="1"/>
          </p:cNvSpPr>
          <p:nvPr>
            <p:ph sz="quarter" idx="12"/>
          </p:nvPr>
        </p:nvSpPr>
        <p:spPr/>
        <p:txBody>
          <a:bodyPr>
            <a:normAutofit/>
          </a:bodyPr>
          <a:lstStyle/>
          <a:p>
            <a:r>
              <a:rPr lang="en-US" altLang="en-US" dirty="0"/>
              <a:t>Employer retirement plan (Defined Benefit Plan)</a:t>
            </a:r>
          </a:p>
          <a:p>
            <a:pPr lvl="1"/>
            <a:r>
              <a:rPr lang="en-US" altLang="en-US" dirty="0"/>
              <a:t>Trust set up by employer – funded and administered according to plan documents</a:t>
            </a:r>
          </a:p>
          <a:p>
            <a:r>
              <a:rPr lang="en-US" altLang="en-US" dirty="0"/>
              <a:t>Contributions can be </a:t>
            </a:r>
          </a:p>
          <a:p>
            <a:pPr lvl="1"/>
            <a:r>
              <a:rPr lang="en-US" altLang="en-US" dirty="0"/>
              <a:t>By employer</a:t>
            </a:r>
          </a:p>
          <a:p>
            <a:pPr lvl="1"/>
            <a:r>
              <a:rPr lang="en-US" altLang="en-US" dirty="0"/>
              <a:t>By employee (before or after tax)</a:t>
            </a:r>
          </a:p>
          <a:p>
            <a:pPr lvl="1"/>
            <a:r>
              <a:rPr lang="en-US" altLang="en-US" dirty="0"/>
              <a:t>Both</a:t>
            </a:r>
          </a:p>
          <a:p>
            <a:endParaRPr lang="en-US" altLang="en-US" dirty="0"/>
          </a:p>
          <a:p>
            <a:endParaRPr lang="en-US" altLang="en-US" dirty="0"/>
          </a:p>
        </p:txBody>
      </p:sp>
      <p:sp>
        <p:nvSpPr>
          <p:cNvPr id="11267" name="Title 6"/>
          <p:cNvSpPr>
            <a:spLocks noGrp="1"/>
          </p:cNvSpPr>
          <p:nvPr>
            <p:ph type="title"/>
          </p:nvPr>
        </p:nvSpPr>
        <p:spPr/>
        <p:txBody>
          <a:bodyPr/>
          <a:lstStyle/>
          <a:p>
            <a:r>
              <a:rPr lang="en-US" dirty="0"/>
              <a:t>Employer Retirement Plans</a:t>
            </a:r>
          </a:p>
        </p:txBody>
      </p:sp>
      <p:sp>
        <p:nvSpPr>
          <p:cNvPr id="2" name="Date Placeholder 1">
            <a:extLst>
              <a:ext uri="{FF2B5EF4-FFF2-40B4-BE49-F238E27FC236}">
                <a16:creationId xmlns:a16="http://schemas.microsoft.com/office/drawing/2014/main" id="{E7D67A7F-6187-49EA-A94D-C12CA85E269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493423308"/>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4"/>
          <p:cNvSpPr txBox="1">
            <a:spLocks noChangeArrowheads="1"/>
          </p:cNvSpPr>
          <p:nvPr/>
        </p:nvSpPr>
        <p:spPr bwMode="auto">
          <a:xfrm>
            <a:off x="6572250" y="857253"/>
            <a:ext cx="1428750" cy="275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eaLnBrk="1" hangingPunct="1">
              <a:spcBef>
                <a:spcPct val="0"/>
              </a:spcBef>
              <a:buClrTx/>
              <a:buSzTx/>
              <a:buFontTx/>
              <a:buNone/>
            </a:pPr>
            <a:endParaRPr lang="en-US" altLang="en-US" sz="1350" b="0" dirty="0"/>
          </a:p>
        </p:txBody>
      </p:sp>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41</a:t>
            </a:fld>
            <a:endParaRPr lang="en-US" dirty="0"/>
          </a:p>
        </p:txBody>
      </p:sp>
      <p:sp>
        <p:nvSpPr>
          <p:cNvPr id="57348" name="Content Placeholder 7"/>
          <p:cNvSpPr>
            <a:spLocks noGrp="1"/>
          </p:cNvSpPr>
          <p:nvPr>
            <p:ph sz="quarter" idx="12"/>
          </p:nvPr>
        </p:nvSpPr>
        <p:spPr/>
        <p:txBody>
          <a:bodyPr>
            <a:normAutofit/>
          </a:bodyPr>
          <a:lstStyle/>
          <a:p>
            <a:r>
              <a:rPr lang="en-US" altLang="en-US" dirty="0"/>
              <a:t>Distributions governed by plan document can be at:</a:t>
            </a:r>
          </a:p>
          <a:p>
            <a:pPr lvl="1"/>
            <a:r>
              <a:rPr lang="en-US" altLang="en-US" dirty="0"/>
              <a:t>Retirement (Normally Code 7)</a:t>
            </a:r>
          </a:p>
          <a:p>
            <a:pPr lvl="1"/>
            <a:r>
              <a:rPr lang="en-US" altLang="en-US" dirty="0"/>
              <a:t>Disability (prior to retirement age) (Code 3)</a:t>
            </a:r>
          </a:p>
          <a:p>
            <a:pPr lvl="1"/>
            <a:r>
              <a:rPr lang="en-US" altLang="en-US" dirty="0"/>
              <a:t>Death (Code 4)</a:t>
            </a:r>
          </a:p>
          <a:p>
            <a:pPr lvl="1"/>
            <a:r>
              <a:rPr lang="en-US" altLang="en-US" dirty="0"/>
              <a:t>Separation of service, other than retirement (May be code 2)</a:t>
            </a:r>
          </a:p>
          <a:p>
            <a:r>
              <a:rPr lang="en-US" altLang="en-US" dirty="0"/>
              <a:t>Trustee handles all distributions </a:t>
            </a:r>
          </a:p>
          <a:p>
            <a:pPr marL="0" indent="0">
              <a:buNone/>
            </a:pPr>
            <a:endParaRPr lang="en-US" altLang="en-US" dirty="0"/>
          </a:p>
          <a:p>
            <a:endParaRPr lang="en-US" altLang="en-US" dirty="0"/>
          </a:p>
        </p:txBody>
      </p:sp>
      <p:sp>
        <p:nvSpPr>
          <p:cNvPr id="11267" name="Title 6"/>
          <p:cNvSpPr>
            <a:spLocks noGrp="1"/>
          </p:cNvSpPr>
          <p:nvPr>
            <p:ph type="title"/>
          </p:nvPr>
        </p:nvSpPr>
        <p:spPr/>
        <p:txBody>
          <a:bodyPr>
            <a:normAutofit/>
          </a:bodyPr>
          <a:lstStyle/>
          <a:p>
            <a:r>
              <a:rPr lang="en-US" dirty="0"/>
              <a:t>Employer Retirement Plan (cont.)</a:t>
            </a:r>
          </a:p>
        </p:txBody>
      </p:sp>
      <p:sp>
        <p:nvSpPr>
          <p:cNvPr id="2" name="Date Placeholder 1">
            <a:extLst>
              <a:ext uri="{FF2B5EF4-FFF2-40B4-BE49-F238E27FC236}">
                <a16:creationId xmlns:a16="http://schemas.microsoft.com/office/drawing/2014/main" id="{57AAE00B-7269-482B-B07F-FD5B748019C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373364975"/>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4"/>
          <p:cNvSpPr txBox="1">
            <a:spLocks noChangeArrowheads="1"/>
          </p:cNvSpPr>
          <p:nvPr/>
        </p:nvSpPr>
        <p:spPr bwMode="auto">
          <a:xfrm>
            <a:off x="6572250" y="857253"/>
            <a:ext cx="1428750" cy="275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eaLnBrk="1" hangingPunct="1">
              <a:spcBef>
                <a:spcPct val="0"/>
              </a:spcBef>
              <a:buClrTx/>
              <a:buSzTx/>
              <a:buFontTx/>
              <a:buNone/>
            </a:pPr>
            <a:endParaRPr lang="en-US" altLang="en-US" sz="1350" b="0" dirty="0"/>
          </a:p>
        </p:txBody>
      </p:sp>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42</a:t>
            </a:fld>
            <a:endParaRPr lang="en-US" dirty="0"/>
          </a:p>
        </p:txBody>
      </p:sp>
      <p:sp>
        <p:nvSpPr>
          <p:cNvPr id="57348" name="Content Placeholder 7"/>
          <p:cNvSpPr>
            <a:spLocks noGrp="1"/>
          </p:cNvSpPr>
          <p:nvPr>
            <p:ph sz="quarter" idx="12"/>
          </p:nvPr>
        </p:nvSpPr>
        <p:spPr/>
        <p:txBody>
          <a:bodyPr>
            <a:normAutofit/>
          </a:bodyPr>
          <a:lstStyle/>
          <a:p>
            <a:r>
              <a:rPr lang="en-US" altLang="en-US" dirty="0"/>
              <a:t>Annuities are payments under a tax-advantaged contract from insurance company, trust company or individual</a:t>
            </a:r>
          </a:p>
          <a:p>
            <a:r>
              <a:rPr lang="en-US" altLang="en-US" dirty="0"/>
              <a:t>Retirement plan can buy annuity for retiree</a:t>
            </a:r>
          </a:p>
          <a:p>
            <a:pPr lvl="1"/>
            <a:r>
              <a:rPr lang="en-US" altLang="en-US" dirty="0"/>
              <a:t>Can be from an IRA</a:t>
            </a:r>
          </a:p>
          <a:p>
            <a:r>
              <a:rPr lang="en-US" altLang="en-US" dirty="0"/>
              <a:t>Annuity distributions usually fully taxable</a:t>
            </a:r>
          </a:p>
          <a:p>
            <a:r>
              <a:rPr lang="en-US" altLang="en-US" dirty="0"/>
              <a:t>If basis in annuity, basis portion not taxable</a:t>
            </a:r>
          </a:p>
          <a:p>
            <a:endParaRPr lang="en-US" altLang="en-US" dirty="0"/>
          </a:p>
        </p:txBody>
      </p:sp>
      <p:sp>
        <p:nvSpPr>
          <p:cNvPr id="11267" name="Title 6"/>
          <p:cNvSpPr>
            <a:spLocks noGrp="1"/>
          </p:cNvSpPr>
          <p:nvPr>
            <p:ph type="title"/>
          </p:nvPr>
        </p:nvSpPr>
        <p:spPr/>
        <p:txBody>
          <a:bodyPr/>
          <a:lstStyle/>
          <a:p>
            <a:r>
              <a:rPr lang="en-US" dirty="0"/>
              <a:t>Annuities</a:t>
            </a:r>
          </a:p>
        </p:txBody>
      </p:sp>
      <p:sp>
        <p:nvSpPr>
          <p:cNvPr id="2" name="Date Placeholder 1">
            <a:extLst>
              <a:ext uri="{FF2B5EF4-FFF2-40B4-BE49-F238E27FC236}">
                <a16:creationId xmlns:a16="http://schemas.microsoft.com/office/drawing/2014/main" id="{FC54BD47-EFFB-4653-8CDB-BA0B6C7CD6E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453952388"/>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338ED3A5-5DFD-4230-BB90-0044010B1AE1}" type="slidenum">
              <a:rPr lang="en-US" smtClean="0"/>
              <a:pPr/>
              <a:t>43</a:t>
            </a:fld>
            <a:endParaRPr lang="en-US" dirty="0"/>
          </a:p>
        </p:txBody>
      </p:sp>
      <p:sp>
        <p:nvSpPr>
          <p:cNvPr id="58371" name="Content Placeholder 2"/>
          <p:cNvSpPr>
            <a:spLocks noGrp="1"/>
          </p:cNvSpPr>
          <p:nvPr>
            <p:ph sz="quarter" idx="12"/>
          </p:nvPr>
        </p:nvSpPr>
        <p:spPr>
          <a:xfrm>
            <a:off x="959125" y="2178325"/>
            <a:ext cx="7315200" cy="3193775"/>
          </a:xfrm>
        </p:spPr>
        <p:txBody>
          <a:bodyPr>
            <a:normAutofit/>
          </a:bodyPr>
          <a:lstStyle/>
          <a:p>
            <a:r>
              <a:rPr lang="en-US" altLang="en-US" dirty="0"/>
              <a:t>Form 1099-R IRA box </a:t>
            </a:r>
            <a:r>
              <a:rPr lang="en-US" altLang="en-US" b="1" dirty="0"/>
              <a:t>not </a:t>
            </a:r>
            <a:r>
              <a:rPr lang="en-US" altLang="en-US" dirty="0"/>
              <a:t>checked:</a:t>
            </a:r>
          </a:p>
          <a:p>
            <a:pPr lvl="1"/>
            <a:r>
              <a:rPr lang="en-US" altLang="en-US" dirty="0"/>
              <a:t>Taxable amount provided in box 2b: input as reported</a:t>
            </a:r>
          </a:p>
          <a:p>
            <a:pPr lvl="1"/>
            <a:r>
              <a:rPr lang="en-US" altLang="en-US" dirty="0"/>
              <a:t>Taxable amount is not provided (Box 2a is blank): check for employee contribution (box 9b)</a:t>
            </a:r>
          </a:p>
          <a:p>
            <a:pPr lvl="2"/>
            <a:r>
              <a:rPr lang="en-US" altLang="en-US" dirty="0"/>
              <a:t>Use </a:t>
            </a:r>
            <a:r>
              <a:rPr lang="en-US" altLang="en-US" b="1" dirty="0"/>
              <a:t>simplified method</a:t>
            </a:r>
            <a:r>
              <a:rPr lang="en-US" altLang="en-US" dirty="0"/>
              <a:t> to calculate taxable amount</a:t>
            </a:r>
            <a:endParaRPr lang="en-US" altLang="en-US" b="1" dirty="0"/>
          </a:p>
          <a:p>
            <a:pPr>
              <a:buFont typeface="Wingdings" panose="05000000000000000000" pitchFamily="2" charset="2"/>
              <a:buChar char="Ø"/>
            </a:pPr>
            <a:r>
              <a:rPr lang="en-US" altLang="en-US" sz="1950" dirty="0"/>
              <a:t>Special rules for disability pensions and other special cases discussed later</a:t>
            </a:r>
          </a:p>
          <a:p>
            <a:pPr lvl="2"/>
            <a:endParaRPr lang="en-US" altLang="en-US" sz="1425" dirty="0"/>
          </a:p>
        </p:txBody>
      </p:sp>
      <p:sp>
        <p:nvSpPr>
          <p:cNvPr id="2" name="Title 1"/>
          <p:cNvSpPr>
            <a:spLocks noGrp="1"/>
          </p:cNvSpPr>
          <p:nvPr>
            <p:ph type="title"/>
          </p:nvPr>
        </p:nvSpPr>
        <p:spPr/>
        <p:txBody>
          <a:bodyPr/>
          <a:lstStyle/>
          <a:p>
            <a:r>
              <a:rPr lang="en-US" dirty="0"/>
              <a:t>Intake and Interview</a:t>
            </a:r>
          </a:p>
        </p:txBody>
      </p:sp>
      <p:sp>
        <p:nvSpPr>
          <p:cNvPr id="4" name="Date Placeholder 3">
            <a:extLst>
              <a:ext uri="{FF2B5EF4-FFF2-40B4-BE49-F238E27FC236}">
                <a16:creationId xmlns:a16="http://schemas.microsoft.com/office/drawing/2014/main" id="{0DDC8193-8265-4C8A-83E7-A7FB9D79015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8303914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44</a:t>
            </a:fld>
            <a:endParaRPr lang="en-US" dirty="0"/>
          </a:p>
        </p:txBody>
      </p:sp>
      <p:sp>
        <p:nvSpPr>
          <p:cNvPr id="69635" name="Content Placeholder 2"/>
          <p:cNvSpPr>
            <a:spLocks noGrp="1"/>
          </p:cNvSpPr>
          <p:nvPr>
            <p:ph sz="quarter" idx="12"/>
          </p:nvPr>
        </p:nvSpPr>
        <p:spPr/>
        <p:txBody>
          <a:bodyPr>
            <a:normAutofit/>
          </a:bodyPr>
          <a:lstStyle/>
          <a:p>
            <a:r>
              <a:rPr lang="en-US" altLang="en-US" dirty="0"/>
              <a:t>Simplified method calculation requires</a:t>
            </a:r>
          </a:p>
          <a:p>
            <a:pPr lvl="1"/>
            <a:r>
              <a:rPr lang="en-US" altLang="en-US" dirty="0"/>
              <a:t>Gross distribution amount</a:t>
            </a:r>
          </a:p>
          <a:p>
            <a:pPr lvl="1"/>
            <a:r>
              <a:rPr lang="en-US" altLang="en-US" dirty="0"/>
              <a:t>Cost in plan (total contributions)</a:t>
            </a:r>
          </a:p>
          <a:p>
            <a:pPr lvl="1"/>
            <a:r>
              <a:rPr lang="en-US" altLang="en-US" dirty="0"/>
              <a:t>Annuity start date – refer to last year’s return and use a good interview </a:t>
            </a:r>
          </a:p>
          <a:p>
            <a:pPr lvl="1"/>
            <a:r>
              <a:rPr lang="en-US" altLang="en-US" dirty="0"/>
              <a:t>Single-life or multiple-life (joint/survivor) annuity</a:t>
            </a:r>
          </a:p>
        </p:txBody>
      </p:sp>
      <p:sp>
        <p:nvSpPr>
          <p:cNvPr id="8194" name="Title 1"/>
          <p:cNvSpPr>
            <a:spLocks noGrp="1"/>
          </p:cNvSpPr>
          <p:nvPr>
            <p:ph type="title"/>
          </p:nvPr>
        </p:nvSpPr>
        <p:spPr/>
        <p:txBody>
          <a:bodyPr/>
          <a:lstStyle/>
          <a:p>
            <a:r>
              <a:rPr lang="en-US" dirty="0"/>
              <a:t>Simplified Method</a:t>
            </a:r>
          </a:p>
        </p:txBody>
      </p:sp>
      <p:sp>
        <p:nvSpPr>
          <p:cNvPr id="2" name="Date Placeholder 1">
            <a:extLst>
              <a:ext uri="{FF2B5EF4-FFF2-40B4-BE49-F238E27FC236}">
                <a16:creationId xmlns:a16="http://schemas.microsoft.com/office/drawing/2014/main" id="{2AE583EF-6593-440B-818F-D1E354865F1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8932302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45</a:t>
            </a:fld>
            <a:endParaRPr lang="en-US" dirty="0"/>
          </a:p>
        </p:txBody>
      </p:sp>
      <p:sp>
        <p:nvSpPr>
          <p:cNvPr id="69635" name="Content Placeholder 2"/>
          <p:cNvSpPr>
            <a:spLocks noGrp="1"/>
          </p:cNvSpPr>
          <p:nvPr>
            <p:ph sz="quarter" idx="12"/>
          </p:nvPr>
        </p:nvSpPr>
        <p:spPr/>
        <p:txBody>
          <a:bodyPr>
            <a:normAutofit/>
          </a:bodyPr>
          <a:lstStyle/>
          <a:p>
            <a:r>
              <a:rPr lang="en-US" altLang="en-US" dirty="0"/>
              <a:t>Additional information required</a:t>
            </a:r>
          </a:p>
          <a:p>
            <a:pPr lvl="1"/>
            <a:r>
              <a:rPr lang="en-US" altLang="en-US" dirty="0"/>
              <a:t>Age – Annuitant’s age on date annuity began*</a:t>
            </a:r>
          </a:p>
          <a:p>
            <a:pPr lvl="2"/>
            <a:r>
              <a:rPr lang="en-US" altLang="en-US" dirty="0"/>
              <a:t>Spouse’s age if joint/survivor annuity is selected</a:t>
            </a:r>
          </a:p>
          <a:p>
            <a:pPr lvl="2"/>
            <a:r>
              <a:rPr lang="en-US" altLang="en-US" dirty="0"/>
              <a:t>Note if annuity starting date is before or after taxpayer’s birthday for that year</a:t>
            </a:r>
          </a:p>
          <a:p>
            <a:pPr lvl="1"/>
            <a:r>
              <a:rPr lang="en-US" altLang="en-US" dirty="0"/>
              <a:t>Amounts previously recovered</a:t>
            </a:r>
          </a:p>
          <a:p>
            <a:pPr lvl="1"/>
            <a:r>
              <a:rPr lang="en-US" altLang="en-US" dirty="0"/>
              <a:t>Number of months paid in previous years</a:t>
            </a:r>
          </a:p>
          <a:p>
            <a:pPr lvl="1" indent="-254794">
              <a:buNone/>
            </a:pPr>
            <a:r>
              <a:rPr lang="en-US" altLang="en-US" dirty="0"/>
              <a:t>*	If taxpayer did not start receiving annuity before death then only spouse’s age is used</a:t>
            </a:r>
          </a:p>
        </p:txBody>
      </p:sp>
      <p:sp>
        <p:nvSpPr>
          <p:cNvPr id="8194" name="Title 1"/>
          <p:cNvSpPr>
            <a:spLocks noGrp="1"/>
          </p:cNvSpPr>
          <p:nvPr>
            <p:ph type="title"/>
          </p:nvPr>
        </p:nvSpPr>
        <p:spPr/>
        <p:txBody>
          <a:bodyPr>
            <a:normAutofit/>
          </a:bodyPr>
          <a:lstStyle/>
          <a:p>
            <a:r>
              <a:rPr lang="en-US" dirty="0"/>
              <a:t>Simplified Method</a:t>
            </a:r>
          </a:p>
        </p:txBody>
      </p:sp>
      <p:sp>
        <p:nvSpPr>
          <p:cNvPr id="2" name="Date Placeholder 1">
            <a:extLst>
              <a:ext uri="{FF2B5EF4-FFF2-40B4-BE49-F238E27FC236}">
                <a16:creationId xmlns:a16="http://schemas.microsoft.com/office/drawing/2014/main" id="{BE66B788-5AFC-4A5E-A7BE-B9961AC5017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4002496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 name="Slide Number Placeholder 6"/>
          <p:cNvSpPr>
            <a:spLocks noGrp="1"/>
          </p:cNvSpPr>
          <p:nvPr>
            <p:ph type="sldNum" sz="quarter" idx="4"/>
          </p:nvPr>
        </p:nvSpPr>
        <p:spPr>
          <a:xfrm>
            <a:off x="457204" y="6265308"/>
            <a:ext cx="702365" cy="365125"/>
          </a:xfrm>
        </p:spPr>
        <p:txBody>
          <a:bodyPr/>
          <a:lstStyle/>
          <a:p>
            <a:fld id="{338ED3A5-5DFD-4230-BB90-0044010B1AE1}" type="slidenum">
              <a:rPr lang="en-US" smtClean="0"/>
              <a:pPr/>
              <a:t>46</a:t>
            </a:fld>
            <a:endParaRPr lang="en-US" dirty="0"/>
          </a:p>
        </p:txBody>
      </p:sp>
      <p:sp>
        <p:nvSpPr>
          <p:cNvPr id="5" name="Content Placeholder 4"/>
          <p:cNvSpPr>
            <a:spLocks noGrp="1"/>
          </p:cNvSpPr>
          <p:nvPr>
            <p:ph sz="quarter" idx="12"/>
          </p:nvPr>
        </p:nvSpPr>
        <p:spPr/>
        <p:txBody>
          <a:bodyPr>
            <a:normAutofit/>
          </a:bodyPr>
          <a:lstStyle/>
          <a:p>
            <a:r>
              <a:rPr lang="en-US" dirty="0"/>
              <a:t>TaxSlayer calculator</a:t>
            </a:r>
          </a:p>
          <a:p>
            <a:pPr lvl="1"/>
            <a:r>
              <a:rPr lang="en-US" dirty="0"/>
              <a:t>May </a:t>
            </a:r>
            <a:r>
              <a:rPr lang="en-US" dirty="0" err="1"/>
              <a:t>carryforward</a:t>
            </a:r>
            <a:r>
              <a:rPr lang="en-US" dirty="0"/>
              <a:t> information following year</a:t>
            </a:r>
          </a:p>
          <a:p>
            <a:r>
              <a:rPr lang="en-US" dirty="0"/>
              <a:t>Bogart Pension Calculator</a:t>
            </a:r>
          </a:p>
          <a:p>
            <a:pPr lvl="1"/>
            <a:r>
              <a:rPr lang="en-US" dirty="0">
                <a:hlinkClick r:id="rId3"/>
              </a:rPr>
              <a:t>http://tools.cotaxaide.org</a:t>
            </a:r>
            <a:endParaRPr lang="en-US" dirty="0"/>
          </a:p>
          <a:p>
            <a:pPr lvl="1"/>
            <a:r>
              <a:rPr lang="en-US" dirty="0"/>
              <a:t>Enter the taxable amount from completed Bogart as </a:t>
            </a:r>
            <a:br>
              <a:rPr lang="en-US" dirty="0"/>
            </a:br>
            <a:r>
              <a:rPr lang="en-US" dirty="0"/>
              <a:t>Form 1099-R taxable amount in box 2b</a:t>
            </a:r>
          </a:p>
          <a:p>
            <a:pPr lvl="1"/>
            <a:r>
              <a:rPr lang="en-US" dirty="0"/>
              <a:t>Print out and include with taxpayer return</a:t>
            </a:r>
          </a:p>
        </p:txBody>
      </p:sp>
      <p:sp>
        <p:nvSpPr>
          <p:cNvPr id="2" name="Title 1"/>
          <p:cNvSpPr>
            <a:spLocks noGrp="1"/>
          </p:cNvSpPr>
          <p:nvPr>
            <p:ph type="title"/>
          </p:nvPr>
        </p:nvSpPr>
        <p:spPr/>
        <p:txBody>
          <a:bodyPr>
            <a:normAutofit/>
          </a:bodyPr>
          <a:lstStyle/>
          <a:p>
            <a:r>
              <a:rPr lang="en-US" dirty="0"/>
              <a:t>Calculating Taxable Amount</a:t>
            </a:r>
          </a:p>
        </p:txBody>
      </p:sp>
      <p:sp>
        <p:nvSpPr>
          <p:cNvPr id="3" name="Date Placeholder 2">
            <a:extLst>
              <a:ext uri="{FF2B5EF4-FFF2-40B4-BE49-F238E27FC236}">
                <a16:creationId xmlns:a16="http://schemas.microsoft.com/office/drawing/2014/main" id="{1FB29FBA-E75C-41BF-9A4E-51D657803F3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419950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solidFill>
                  <a:prstClr val="black">
                    <a:tint val="75000"/>
                  </a:prstClr>
                </a:solidFill>
              </a:rPr>
              <a:t>NTTC Training ala NJ – TY2019</a:t>
            </a:r>
            <a:endParaRPr lang="en-US" dirty="0">
              <a:solidFill>
                <a:prstClr val="black">
                  <a:tint val="75000"/>
                </a:prstClr>
              </a:solidFill>
            </a:endParaRPr>
          </a:p>
        </p:txBody>
      </p:sp>
      <p:sp>
        <p:nvSpPr>
          <p:cNvPr id="3" name="Slide Number Placeholder 2"/>
          <p:cNvSpPr>
            <a:spLocks noGrp="1"/>
          </p:cNvSpPr>
          <p:nvPr>
            <p:ph type="sldNum" sz="quarter" idx="4"/>
          </p:nvPr>
        </p:nvSpPr>
        <p:spPr>
          <a:xfrm>
            <a:off x="457204" y="6265308"/>
            <a:ext cx="702365" cy="365125"/>
          </a:xfrm>
        </p:spPr>
        <p:txBody>
          <a:bodyPr/>
          <a:lstStyle/>
          <a:p>
            <a:fld id="{338ED3A5-5DFD-4230-BB90-0044010B1AE1}" type="slidenum">
              <a:rPr lang="en-US" smtClean="0">
                <a:solidFill>
                  <a:prstClr val="black">
                    <a:tint val="75000"/>
                  </a:prstClr>
                </a:solidFill>
              </a:rPr>
              <a:pPr/>
              <a:t>47</a:t>
            </a:fld>
            <a:endParaRPr lang="en-US" dirty="0">
              <a:solidFill>
                <a:prstClr val="black">
                  <a:tint val="75000"/>
                </a:prstClr>
              </a:solidFill>
            </a:endParaRPr>
          </a:p>
        </p:txBody>
      </p:sp>
      <p:sp>
        <p:nvSpPr>
          <p:cNvPr id="4" name="Content Placeholder 3"/>
          <p:cNvSpPr>
            <a:spLocks noGrp="1"/>
          </p:cNvSpPr>
          <p:nvPr>
            <p:ph sz="quarter" idx="12"/>
          </p:nvPr>
        </p:nvSpPr>
        <p:spPr/>
        <p:txBody>
          <a:bodyPr/>
          <a:lstStyle/>
          <a:p>
            <a:r>
              <a:rPr lang="en-US" dirty="0"/>
              <a:t>Pension fully taxable after basis completely recovered</a:t>
            </a:r>
          </a:p>
          <a:p>
            <a:r>
              <a:rPr lang="en-US" dirty="0"/>
              <a:t>Except: annuitants who retired between July 2, 1986 and December 31, 1986</a:t>
            </a:r>
          </a:p>
          <a:p>
            <a:pPr lvl="1"/>
            <a:r>
              <a:rPr lang="en-US" dirty="0"/>
              <a:t>Taxable amount permanently reduced</a:t>
            </a:r>
          </a:p>
        </p:txBody>
      </p:sp>
      <p:sp>
        <p:nvSpPr>
          <p:cNvPr id="5" name="Title 4"/>
          <p:cNvSpPr>
            <a:spLocks noGrp="1"/>
          </p:cNvSpPr>
          <p:nvPr>
            <p:ph type="title"/>
          </p:nvPr>
        </p:nvSpPr>
        <p:spPr/>
        <p:txBody>
          <a:bodyPr/>
          <a:lstStyle/>
          <a:p>
            <a:r>
              <a:rPr lang="en-US" dirty="0"/>
              <a:t>Basis Recovery</a:t>
            </a:r>
          </a:p>
        </p:txBody>
      </p:sp>
      <p:sp>
        <p:nvSpPr>
          <p:cNvPr id="6" name="Date Placeholder 5">
            <a:extLst>
              <a:ext uri="{FF2B5EF4-FFF2-40B4-BE49-F238E27FC236}">
                <a16:creationId xmlns:a16="http://schemas.microsoft.com/office/drawing/2014/main" id="{94C6D317-C493-446B-B78D-3373648E663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5339326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48</a:t>
            </a:fld>
            <a:endParaRPr lang="en-US" dirty="0"/>
          </a:p>
        </p:txBody>
      </p:sp>
      <p:sp>
        <p:nvSpPr>
          <p:cNvPr id="72707" name="Content Placeholder 6"/>
          <p:cNvSpPr>
            <a:spLocks noGrp="1"/>
          </p:cNvSpPr>
          <p:nvPr>
            <p:ph sz="quarter" idx="12"/>
          </p:nvPr>
        </p:nvSpPr>
        <p:spPr/>
        <p:txBody>
          <a:bodyPr/>
          <a:lstStyle/>
          <a:p>
            <a:r>
              <a:rPr lang="en-US" altLang="en-US" dirty="0"/>
              <a:t>Premature distributions – same rules and penalties as IRAs </a:t>
            </a:r>
          </a:p>
          <a:p>
            <a:pPr lvl="1"/>
            <a:r>
              <a:rPr lang="en-US" altLang="en-US" dirty="0"/>
              <a:t>Exceptions my differ</a:t>
            </a:r>
          </a:p>
          <a:p>
            <a:pPr lvl="1"/>
            <a:r>
              <a:rPr lang="en-US" altLang="en-US" dirty="0"/>
              <a:t>See Other Taxes lesson</a:t>
            </a:r>
          </a:p>
        </p:txBody>
      </p:sp>
      <p:sp>
        <p:nvSpPr>
          <p:cNvPr id="26626" name="Title 5"/>
          <p:cNvSpPr>
            <a:spLocks noGrp="1"/>
          </p:cNvSpPr>
          <p:nvPr>
            <p:ph type="title"/>
          </p:nvPr>
        </p:nvSpPr>
        <p:spPr/>
        <p:txBody>
          <a:bodyPr/>
          <a:lstStyle/>
          <a:p>
            <a:r>
              <a:rPr lang="en-US" dirty="0"/>
              <a:t>Additional Tax on Pensions</a:t>
            </a:r>
          </a:p>
        </p:txBody>
      </p:sp>
      <p:sp>
        <p:nvSpPr>
          <p:cNvPr id="2" name="Date Placeholder 1">
            <a:extLst>
              <a:ext uri="{FF2B5EF4-FFF2-40B4-BE49-F238E27FC236}">
                <a16:creationId xmlns:a16="http://schemas.microsoft.com/office/drawing/2014/main" id="{BAACFA8D-70ED-4C26-87FE-80061D78B2A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275949194"/>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338ED3A5-5DFD-4230-BB90-0044010B1AE1}" type="slidenum">
              <a:rPr lang="en-US" smtClean="0"/>
              <a:pPr/>
              <a:t>49</a:t>
            </a:fld>
            <a:endParaRPr lang="en-US" dirty="0"/>
          </a:p>
        </p:txBody>
      </p:sp>
      <p:sp>
        <p:nvSpPr>
          <p:cNvPr id="51203" name="Content Placeholder 2"/>
          <p:cNvSpPr>
            <a:spLocks noGrp="1"/>
          </p:cNvSpPr>
          <p:nvPr>
            <p:ph sz="quarter" idx="12"/>
          </p:nvPr>
        </p:nvSpPr>
        <p:spPr>
          <a:xfrm>
            <a:off x="959125" y="2178325"/>
            <a:ext cx="7315200" cy="3193775"/>
          </a:xfrm>
        </p:spPr>
        <p:txBody>
          <a:bodyPr>
            <a:normAutofit/>
          </a:bodyPr>
          <a:lstStyle/>
          <a:p>
            <a:r>
              <a:rPr lang="en-US" altLang="en-US" dirty="0"/>
              <a:t>Until taxpayer reaches </a:t>
            </a:r>
            <a:r>
              <a:rPr lang="en-US" altLang="en-US" b="1" dirty="0"/>
              <a:t>employer plan’s </a:t>
            </a:r>
            <a:r>
              <a:rPr lang="en-US" altLang="en-US" dirty="0"/>
              <a:t>minimum retirement age</a:t>
            </a:r>
          </a:p>
          <a:p>
            <a:pPr lvl="1"/>
            <a:r>
              <a:rPr lang="en-US" altLang="en-US" dirty="0"/>
              <a:t>Disability pension reported and taxed as wages</a:t>
            </a:r>
          </a:p>
          <a:p>
            <a:pPr lvl="1"/>
            <a:r>
              <a:rPr lang="en-US" altLang="en-US" dirty="0"/>
              <a:t>Eligible for Earned Income Credit</a:t>
            </a:r>
          </a:p>
          <a:p>
            <a:r>
              <a:rPr lang="en-US" altLang="en-US" dirty="0"/>
              <a:t>Once minimum retirement age reached, disability pension reported and taxed as pension </a:t>
            </a:r>
          </a:p>
          <a:p>
            <a:r>
              <a:rPr lang="en-US" dirty="0"/>
              <a:t>Disability pension reported as Code 3 Box 7 – confirm minimum retirement age of plan (civil service 1099 marked disability)</a:t>
            </a:r>
          </a:p>
          <a:p>
            <a:pPr>
              <a:buFont typeface="Wingdings" panose="05000000000000000000" pitchFamily="2" charset="2"/>
              <a:buChar char="Ø"/>
            </a:pPr>
            <a:r>
              <a:rPr lang="en-US" altLang="en-US" b="1" dirty="0"/>
              <a:t>Taxpayer does not start to recover their basis until it is taxed as a pension</a:t>
            </a:r>
          </a:p>
        </p:txBody>
      </p:sp>
      <p:sp>
        <p:nvSpPr>
          <p:cNvPr id="2" name="Title 1"/>
          <p:cNvSpPr>
            <a:spLocks noGrp="1"/>
          </p:cNvSpPr>
          <p:nvPr>
            <p:ph type="title"/>
          </p:nvPr>
        </p:nvSpPr>
        <p:spPr/>
        <p:txBody>
          <a:bodyPr>
            <a:normAutofit/>
          </a:bodyPr>
          <a:lstStyle/>
          <a:p>
            <a:r>
              <a:rPr lang="en-US" dirty="0"/>
              <a:t>Special Case 1: Disability Pensions</a:t>
            </a:r>
          </a:p>
        </p:txBody>
      </p:sp>
      <p:sp>
        <p:nvSpPr>
          <p:cNvPr id="4" name="Date Placeholder 3">
            <a:extLst>
              <a:ext uri="{FF2B5EF4-FFF2-40B4-BE49-F238E27FC236}">
                <a16:creationId xmlns:a16="http://schemas.microsoft.com/office/drawing/2014/main" id="{8130F3C3-6C9E-42C8-8F88-80B13AFCDE2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946148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solidFill>
                  <a:prstClr val="black">
                    <a:tint val="75000"/>
                  </a:prstClr>
                </a:solidFill>
              </a:rPr>
              <a:t>NTTC Training ala NJ – TY2019</a:t>
            </a:r>
            <a:endParaRPr lang="en-US" dirty="0">
              <a:solidFill>
                <a:prstClr val="black">
                  <a:tint val="75000"/>
                </a:prstClr>
              </a:solidFill>
            </a:endParaRPr>
          </a:p>
        </p:txBody>
      </p:sp>
      <p:sp>
        <p:nvSpPr>
          <p:cNvPr id="3" name="Slide Number Placeholder 2"/>
          <p:cNvSpPr>
            <a:spLocks noGrp="1"/>
          </p:cNvSpPr>
          <p:nvPr>
            <p:ph type="sldNum" sz="quarter" idx="4"/>
          </p:nvPr>
        </p:nvSpPr>
        <p:spPr>
          <a:xfrm>
            <a:off x="457204" y="6265308"/>
            <a:ext cx="702365" cy="365125"/>
          </a:xfrm>
        </p:spPr>
        <p:txBody>
          <a:bodyPr/>
          <a:lstStyle/>
          <a:p>
            <a:fld id="{338ED3A5-5DFD-4230-BB90-0044010B1AE1}" type="slidenum">
              <a:rPr lang="en-US" smtClean="0">
                <a:solidFill>
                  <a:prstClr val="black">
                    <a:tint val="75000"/>
                  </a:prstClr>
                </a:solidFill>
              </a:rPr>
              <a:pPr/>
              <a:t>5</a:t>
            </a:fld>
            <a:endParaRPr lang="en-US" dirty="0">
              <a:solidFill>
                <a:prstClr val="black">
                  <a:tint val="75000"/>
                </a:prstClr>
              </a:solidFill>
            </a:endParaRPr>
          </a:p>
        </p:txBody>
      </p:sp>
      <p:sp>
        <p:nvSpPr>
          <p:cNvPr id="4" name="Content Placeholder 3"/>
          <p:cNvSpPr>
            <a:spLocks noGrp="1"/>
          </p:cNvSpPr>
          <p:nvPr>
            <p:ph sz="quarter" idx="12"/>
          </p:nvPr>
        </p:nvSpPr>
        <p:spPr/>
        <p:txBody>
          <a:bodyPr/>
          <a:lstStyle/>
          <a:p>
            <a:r>
              <a:rPr lang="en-US" dirty="0"/>
              <a:t>Earned or Unearned? Review Pub 4012 Tab I-1</a:t>
            </a:r>
            <a:br>
              <a:rPr lang="en-US" dirty="0"/>
            </a:br>
            <a:endParaRPr lang="en-US" dirty="0"/>
          </a:p>
          <a:p>
            <a:r>
              <a:rPr lang="en-US" dirty="0"/>
              <a:t>Taxable or Non-Taxable? Review Pub 4012 Tab D-1</a:t>
            </a:r>
            <a:br>
              <a:rPr lang="en-US" dirty="0"/>
            </a:br>
            <a:endParaRPr lang="en-US" dirty="0"/>
          </a:p>
          <a:p>
            <a:r>
              <a:rPr lang="en-US" dirty="0"/>
              <a:t>Retirement Income is reported on Form 1099-R</a:t>
            </a:r>
          </a:p>
          <a:p>
            <a:pPr lvl="1"/>
            <a:r>
              <a:rPr lang="en-US" dirty="0"/>
              <a:t>Special Forms for Civil Service and Railroad Retiree Pensions</a:t>
            </a:r>
          </a:p>
        </p:txBody>
      </p:sp>
      <p:sp>
        <p:nvSpPr>
          <p:cNvPr id="5" name="Title 4"/>
          <p:cNvSpPr>
            <a:spLocks noGrp="1"/>
          </p:cNvSpPr>
          <p:nvPr>
            <p:ph type="title"/>
          </p:nvPr>
        </p:nvSpPr>
        <p:spPr/>
        <p:txBody>
          <a:bodyPr/>
          <a:lstStyle/>
          <a:p>
            <a:r>
              <a:rPr lang="en-US" dirty="0"/>
              <a:t>Retirement Income</a:t>
            </a:r>
          </a:p>
        </p:txBody>
      </p:sp>
      <p:sp>
        <p:nvSpPr>
          <p:cNvPr id="6" name="Rectangle 5"/>
          <p:cNvSpPr/>
          <p:nvPr/>
        </p:nvSpPr>
        <p:spPr>
          <a:xfrm>
            <a:off x="1771650" y="2571750"/>
            <a:ext cx="4572000" cy="514350"/>
          </a:xfrm>
          <a:prstGeom prst="rect">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100" b="1" dirty="0">
                <a:solidFill>
                  <a:srgbClr val="000000"/>
                </a:solidFill>
              </a:rPr>
              <a:t>Unearned – But one exception</a:t>
            </a:r>
          </a:p>
        </p:txBody>
      </p:sp>
      <p:sp>
        <p:nvSpPr>
          <p:cNvPr id="7" name="Rectangle 6"/>
          <p:cNvSpPr/>
          <p:nvPr/>
        </p:nvSpPr>
        <p:spPr>
          <a:xfrm>
            <a:off x="1796143" y="3495854"/>
            <a:ext cx="4572000" cy="514350"/>
          </a:xfrm>
          <a:prstGeom prst="rect">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100" b="1" dirty="0">
                <a:solidFill>
                  <a:srgbClr val="000000"/>
                </a:solidFill>
              </a:rPr>
              <a:t>Generally Taxable – But maybe not all</a:t>
            </a:r>
          </a:p>
        </p:txBody>
      </p:sp>
      <p:sp>
        <p:nvSpPr>
          <p:cNvPr id="8" name="Date Placeholder 7">
            <a:extLst>
              <a:ext uri="{FF2B5EF4-FFF2-40B4-BE49-F238E27FC236}">
                <a16:creationId xmlns:a16="http://schemas.microsoft.com/office/drawing/2014/main" id="{F10C9E73-46DB-4BCF-8499-AB3A3AA6910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96900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338ED3A5-5DFD-4230-BB90-0044010B1AE1}" type="slidenum">
              <a:rPr lang="en-US" smtClean="0"/>
              <a:pPr/>
              <a:t>50</a:t>
            </a:fld>
            <a:endParaRPr lang="en-US" dirty="0"/>
          </a:p>
        </p:txBody>
      </p:sp>
      <p:sp>
        <p:nvSpPr>
          <p:cNvPr id="51203" name="Content Placeholder 2"/>
          <p:cNvSpPr>
            <a:spLocks noGrp="1"/>
          </p:cNvSpPr>
          <p:nvPr>
            <p:ph sz="quarter" idx="12"/>
          </p:nvPr>
        </p:nvSpPr>
        <p:spPr>
          <a:xfrm>
            <a:off x="959125" y="2178325"/>
            <a:ext cx="7315200" cy="3193775"/>
          </a:xfrm>
        </p:spPr>
        <p:txBody>
          <a:bodyPr>
            <a:normAutofit/>
          </a:bodyPr>
          <a:lstStyle/>
          <a:p>
            <a:r>
              <a:rPr lang="en-US" altLang="en-US" dirty="0"/>
              <a:t>Railroad retirement (tier 2), minimum retirement age depends on years of service</a:t>
            </a:r>
          </a:p>
          <a:p>
            <a:pPr lvl="1"/>
            <a:r>
              <a:rPr lang="en-US" altLang="en-US" dirty="0"/>
              <a:t>30 years of service or more, age 60</a:t>
            </a:r>
          </a:p>
          <a:p>
            <a:pPr lvl="1"/>
            <a:r>
              <a:rPr lang="en-US" altLang="en-US" dirty="0"/>
              <a:t>Less than 30 years of service, age 62</a:t>
            </a:r>
          </a:p>
          <a:p>
            <a:pPr lvl="1">
              <a:buNone/>
            </a:pPr>
            <a:endParaRPr lang="en-US" altLang="en-US" dirty="0"/>
          </a:p>
        </p:txBody>
      </p:sp>
      <p:sp>
        <p:nvSpPr>
          <p:cNvPr id="2" name="Title 1"/>
          <p:cNvSpPr>
            <a:spLocks noGrp="1"/>
          </p:cNvSpPr>
          <p:nvPr>
            <p:ph type="title"/>
          </p:nvPr>
        </p:nvSpPr>
        <p:spPr/>
        <p:txBody>
          <a:bodyPr>
            <a:normAutofit/>
          </a:bodyPr>
          <a:lstStyle/>
          <a:p>
            <a:r>
              <a:rPr lang="en-US" dirty="0"/>
              <a:t>Special Case 1: Disability Pensions (cont.)</a:t>
            </a:r>
          </a:p>
        </p:txBody>
      </p:sp>
      <p:sp>
        <p:nvSpPr>
          <p:cNvPr id="4" name="Date Placeholder 3">
            <a:extLst>
              <a:ext uri="{FF2B5EF4-FFF2-40B4-BE49-F238E27FC236}">
                <a16:creationId xmlns:a16="http://schemas.microsoft.com/office/drawing/2014/main" id="{57878204-C56D-4C69-A3E7-82047966568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6679293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338ED3A5-5DFD-4230-BB90-0044010B1AE1}" type="slidenum">
              <a:rPr lang="en-US" smtClean="0"/>
              <a:pPr/>
              <a:t>51</a:t>
            </a:fld>
            <a:endParaRPr lang="en-US" dirty="0"/>
          </a:p>
        </p:txBody>
      </p:sp>
      <p:sp>
        <p:nvSpPr>
          <p:cNvPr id="64515" name="Content Placeholder 2"/>
          <p:cNvSpPr>
            <a:spLocks noGrp="1"/>
          </p:cNvSpPr>
          <p:nvPr>
            <p:ph sz="quarter" idx="12"/>
          </p:nvPr>
        </p:nvSpPr>
        <p:spPr/>
        <p:txBody>
          <a:bodyPr>
            <a:normAutofit/>
          </a:bodyPr>
          <a:lstStyle/>
          <a:p>
            <a:r>
              <a:rPr lang="en-US" altLang="en-US" dirty="0"/>
              <a:t>Box 5 is either health insurance charges or basis recovered this tax year (if taxable amount determined by payor)</a:t>
            </a:r>
          </a:p>
          <a:p>
            <a:pPr lvl="1"/>
            <a:r>
              <a:rPr lang="en-US" altLang="en-US" dirty="0"/>
              <a:t>Ask if taxpayer can identify source</a:t>
            </a:r>
          </a:p>
          <a:p>
            <a:pPr lvl="1"/>
            <a:r>
              <a:rPr lang="en-US" altLang="en-US" dirty="0"/>
              <a:t>Health or long-term-care insurance charges possible deductions</a:t>
            </a:r>
          </a:p>
          <a:p>
            <a:pPr lvl="2"/>
            <a:r>
              <a:rPr lang="en-US" altLang="en-US" dirty="0"/>
              <a:t>Medical section of Schedule A or </a:t>
            </a:r>
          </a:p>
          <a:p>
            <a:pPr lvl="2"/>
            <a:r>
              <a:rPr lang="en-US" altLang="en-US" dirty="0"/>
              <a:t>Self-employed health adjustment to gross income (if qualifies)</a:t>
            </a:r>
          </a:p>
        </p:txBody>
      </p:sp>
      <p:sp>
        <p:nvSpPr>
          <p:cNvPr id="2" name="Title 1"/>
          <p:cNvSpPr>
            <a:spLocks noGrp="1"/>
          </p:cNvSpPr>
          <p:nvPr>
            <p:ph type="title"/>
          </p:nvPr>
        </p:nvSpPr>
        <p:spPr/>
        <p:txBody>
          <a:bodyPr/>
          <a:lstStyle/>
          <a:p>
            <a:r>
              <a:rPr lang="en-US" dirty="0"/>
              <a:t>Special Case 2: Civil Service Pensions</a:t>
            </a:r>
          </a:p>
        </p:txBody>
      </p:sp>
      <p:sp>
        <p:nvSpPr>
          <p:cNvPr id="4" name="Date Placeholder 3">
            <a:extLst>
              <a:ext uri="{FF2B5EF4-FFF2-40B4-BE49-F238E27FC236}">
                <a16:creationId xmlns:a16="http://schemas.microsoft.com/office/drawing/2014/main" id="{23FF1C83-4E78-4B49-9FCB-850992AE242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0264034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338ED3A5-5DFD-4230-BB90-0044010B1AE1}" type="slidenum">
              <a:rPr lang="en-US" smtClean="0"/>
              <a:pPr/>
              <a:t>52</a:t>
            </a:fld>
            <a:endParaRPr lang="en-US" dirty="0"/>
          </a:p>
        </p:txBody>
      </p:sp>
      <p:sp>
        <p:nvSpPr>
          <p:cNvPr id="65539" name="Content Placeholder 2"/>
          <p:cNvSpPr>
            <a:spLocks noGrp="1"/>
          </p:cNvSpPr>
          <p:nvPr>
            <p:ph sz="quarter" idx="12"/>
          </p:nvPr>
        </p:nvSpPr>
        <p:spPr>
          <a:xfrm>
            <a:off x="959125" y="2178324"/>
            <a:ext cx="7315200" cy="3308076"/>
          </a:xfrm>
        </p:spPr>
        <p:txBody>
          <a:bodyPr>
            <a:normAutofit lnSpcReduction="10000"/>
          </a:bodyPr>
          <a:lstStyle/>
          <a:p>
            <a:pPr>
              <a:lnSpc>
                <a:spcPct val="110000"/>
              </a:lnSpc>
            </a:pPr>
            <a:r>
              <a:rPr lang="en-US" altLang="en-US" dirty="0"/>
              <a:t>Public Safety Officer’s </a:t>
            </a:r>
            <a:r>
              <a:rPr lang="en-US" dirty="0"/>
              <a:t>(PSO) </a:t>
            </a:r>
            <a:r>
              <a:rPr lang="en-US" altLang="en-US" dirty="0"/>
              <a:t>health insurance premium may be deducted from pension (Taxpayer often has document from payer)</a:t>
            </a:r>
          </a:p>
          <a:p>
            <a:pPr>
              <a:lnSpc>
                <a:spcPct val="110000"/>
              </a:lnSpc>
            </a:pPr>
            <a:r>
              <a:rPr lang="en-US" altLang="en-US" dirty="0"/>
              <a:t>Up to $3,000 PSO insurance premium can be excluded from taxable amount</a:t>
            </a:r>
          </a:p>
          <a:p>
            <a:pPr>
              <a:lnSpc>
                <a:spcPct val="110000"/>
              </a:lnSpc>
            </a:pPr>
            <a:r>
              <a:rPr lang="en-US" altLang="en-US" dirty="0"/>
              <a:t>Reduce Form 1099-R box 2a by PSO insurance premium amount not to exceed $3,000</a:t>
            </a:r>
          </a:p>
          <a:p>
            <a:pPr>
              <a:lnSpc>
                <a:spcPct val="110000"/>
              </a:lnSpc>
            </a:pPr>
            <a:r>
              <a:rPr lang="en-US" altLang="en-US" dirty="0"/>
              <a:t>Health or long-term-care insurance charges </a:t>
            </a:r>
            <a:r>
              <a:rPr lang="en-US" altLang="en-US" b="1" dirty="0"/>
              <a:t>over</a:t>
            </a:r>
            <a:r>
              <a:rPr lang="en-US" altLang="en-US" dirty="0"/>
              <a:t> $3,000 possible deductions</a:t>
            </a:r>
          </a:p>
          <a:p>
            <a:pPr lvl="1">
              <a:lnSpc>
                <a:spcPct val="110000"/>
              </a:lnSpc>
            </a:pPr>
            <a:r>
              <a:rPr lang="en-US" altLang="en-US" dirty="0"/>
              <a:t>Medical section of Schedule A or </a:t>
            </a:r>
          </a:p>
          <a:p>
            <a:pPr lvl="1">
              <a:lnSpc>
                <a:spcPct val="110000"/>
              </a:lnSpc>
            </a:pPr>
            <a:r>
              <a:rPr lang="en-US" altLang="en-US" dirty="0"/>
              <a:t>Self-employed health adjustment to gross income (if insurance qualifies)</a:t>
            </a:r>
          </a:p>
          <a:p>
            <a:pPr>
              <a:lnSpc>
                <a:spcPct val="110000"/>
              </a:lnSpc>
            </a:pPr>
            <a:endParaRPr lang="en-US" altLang="en-US" dirty="0"/>
          </a:p>
        </p:txBody>
      </p:sp>
      <p:sp>
        <p:nvSpPr>
          <p:cNvPr id="2" name="Title 1"/>
          <p:cNvSpPr>
            <a:spLocks noGrp="1"/>
          </p:cNvSpPr>
          <p:nvPr>
            <p:ph type="title"/>
          </p:nvPr>
        </p:nvSpPr>
        <p:spPr/>
        <p:txBody>
          <a:bodyPr/>
          <a:lstStyle/>
          <a:p>
            <a:r>
              <a:rPr lang="en-US" dirty="0"/>
              <a:t>Special case 3: Public Safety Officer</a:t>
            </a:r>
          </a:p>
        </p:txBody>
      </p:sp>
      <p:sp>
        <p:nvSpPr>
          <p:cNvPr id="4" name="Date Placeholder 3">
            <a:extLst>
              <a:ext uri="{FF2B5EF4-FFF2-40B4-BE49-F238E27FC236}">
                <a16:creationId xmlns:a16="http://schemas.microsoft.com/office/drawing/2014/main" id="{4987B765-CC61-450A-AB09-5855B73BC36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947757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53</a:t>
            </a:fld>
            <a:endParaRPr lang="en-US" dirty="0"/>
          </a:p>
        </p:txBody>
      </p:sp>
      <p:sp>
        <p:nvSpPr>
          <p:cNvPr id="74755" name="Content Placeholder 6"/>
          <p:cNvSpPr>
            <a:spLocks noGrp="1"/>
          </p:cNvSpPr>
          <p:nvPr>
            <p:ph sz="quarter" idx="12"/>
          </p:nvPr>
        </p:nvSpPr>
        <p:spPr/>
        <p:txBody>
          <a:bodyPr/>
          <a:lstStyle/>
          <a:p>
            <a:r>
              <a:rPr lang="en-US" altLang="en-US" dirty="0"/>
              <a:t>Box 1 has a gross distribution amount </a:t>
            </a:r>
          </a:p>
          <a:p>
            <a:r>
              <a:rPr lang="en-US" altLang="en-US" dirty="0"/>
              <a:t>Box 2a has -0- (not blank)</a:t>
            </a:r>
          </a:p>
          <a:p>
            <a:r>
              <a:rPr lang="en-US" altLang="en-US" dirty="0"/>
              <a:t>Box 2b not checked (taxable amount </a:t>
            </a:r>
            <a:r>
              <a:rPr lang="en-US" altLang="en-US" b="1" dirty="0"/>
              <a:t>was</a:t>
            </a:r>
            <a:r>
              <a:rPr lang="en-US" altLang="en-US" dirty="0"/>
              <a:t> determined)</a:t>
            </a:r>
          </a:p>
          <a:p>
            <a:r>
              <a:rPr lang="en-US" altLang="en-US" dirty="0"/>
              <a:t>Enter -0- in taxable distribution box 2a</a:t>
            </a:r>
          </a:p>
        </p:txBody>
      </p:sp>
      <p:sp>
        <p:nvSpPr>
          <p:cNvPr id="6" name="Title 5"/>
          <p:cNvSpPr>
            <a:spLocks noGrp="1"/>
          </p:cNvSpPr>
          <p:nvPr>
            <p:ph type="title"/>
          </p:nvPr>
        </p:nvSpPr>
        <p:spPr/>
        <p:txBody>
          <a:bodyPr/>
          <a:lstStyle/>
          <a:p>
            <a:r>
              <a:rPr lang="en-US" dirty="0"/>
              <a:t>Special Case 4: Zero Taxable</a:t>
            </a:r>
          </a:p>
        </p:txBody>
      </p:sp>
      <p:sp>
        <p:nvSpPr>
          <p:cNvPr id="2" name="Date Placeholder 1">
            <a:extLst>
              <a:ext uri="{FF2B5EF4-FFF2-40B4-BE49-F238E27FC236}">
                <a16:creationId xmlns:a16="http://schemas.microsoft.com/office/drawing/2014/main" id="{1CB51BE8-7CCF-4A26-A425-1C677C8A471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87805371"/>
      </p:ext>
    </p:extLst>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r>
              <a:rPr lang="en-US" dirty="0"/>
              <a:t>Comprehensive Topics</a:t>
            </a:r>
          </a:p>
        </p:txBody>
      </p:sp>
      <p:sp>
        <p:nvSpPr>
          <p:cNvPr id="6" name="Title 5"/>
          <p:cNvSpPr>
            <a:spLocks noGrp="1"/>
          </p:cNvSpPr>
          <p:nvPr>
            <p:ph type="title"/>
          </p:nvPr>
        </p:nvSpPr>
        <p:spPr/>
        <p:txBody>
          <a:bodyPr/>
          <a:lstStyle/>
          <a:p>
            <a:r>
              <a:rPr lang="en-US" dirty="0"/>
              <a:t>Pension Distribution Provision</a:t>
            </a:r>
          </a:p>
        </p:txBody>
      </p:sp>
      <p:sp>
        <p:nvSpPr>
          <p:cNvPr id="2" name="Footer Placeholder 1"/>
          <p:cNvSpPr>
            <a:spLocks noGrp="1"/>
          </p:cNvSpPr>
          <p:nvPr>
            <p:ph type="ftr" sz="quarter" idx="4294967295"/>
          </p:nvPr>
        </p:nvSpPr>
        <p:spPr>
          <a:xfrm>
            <a:off x="0" y="5556648"/>
            <a:ext cx="2895600" cy="273844"/>
          </a:xfrm>
        </p:spPr>
        <p:txBody>
          <a:bodyPr/>
          <a:lstStyle/>
          <a:p>
            <a:r>
              <a:rPr lang="en-US">
                <a:solidFill>
                  <a:prstClr val="black">
                    <a:tint val="75000"/>
                  </a:prstClr>
                </a:solidFill>
              </a:rPr>
              <a:t>NTTC Training ala NJ – TY2019</a:t>
            </a:r>
            <a:endParaRPr lang="en-US" dirty="0">
              <a:solidFill>
                <a:prstClr val="black">
                  <a:tint val="75000"/>
                </a:prstClr>
              </a:solidFill>
            </a:endParaRPr>
          </a:p>
        </p:txBody>
      </p:sp>
      <p:sp>
        <p:nvSpPr>
          <p:cNvPr id="3" name="Slide Number Placeholder 2"/>
          <p:cNvSpPr>
            <a:spLocks noGrp="1"/>
          </p:cNvSpPr>
          <p:nvPr>
            <p:ph type="sldNum" sz="quarter" idx="4294967295"/>
          </p:nvPr>
        </p:nvSpPr>
        <p:spPr>
          <a:xfrm>
            <a:off x="0" y="5556648"/>
            <a:ext cx="702469" cy="273844"/>
          </a:xfrm>
        </p:spPr>
        <p:txBody>
          <a:bodyPr/>
          <a:lstStyle/>
          <a:p>
            <a:fld id="{338ED3A5-5DFD-4230-BB90-0044010B1AE1}" type="slidenum">
              <a:rPr lang="en-US" smtClean="0">
                <a:solidFill>
                  <a:prstClr val="black">
                    <a:tint val="75000"/>
                  </a:prstClr>
                </a:solidFill>
              </a:rPr>
              <a:pPr/>
              <a:t>54</a:t>
            </a:fld>
            <a:endParaRPr lang="en-US" dirty="0">
              <a:solidFill>
                <a:prstClr val="black">
                  <a:tint val="75000"/>
                </a:prstClr>
              </a:solidFill>
            </a:endParaRPr>
          </a:p>
        </p:txBody>
      </p:sp>
      <p:sp>
        <p:nvSpPr>
          <p:cNvPr id="4" name="Date Placeholder 3">
            <a:extLst>
              <a:ext uri="{FF2B5EF4-FFF2-40B4-BE49-F238E27FC236}">
                <a16:creationId xmlns:a16="http://schemas.microsoft.com/office/drawing/2014/main" id="{0D7186F6-163E-4F5C-A219-F981F2E562A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6559032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solidFill>
                  <a:prstClr val="black">
                    <a:tint val="75000"/>
                  </a:prstClr>
                </a:solidFill>
              </a:rPr>
              <a:t>NTTC Training ala NJ – TY2019</a:t>
            </a:r>
            <a:endParaRPr lang="en-US" dirty="0">
              <a:solidFill>
                <a:prstClr val="black">
                  <a:tint val="75000"/>
                </a:prstClr>
              </a:solidFill>
            </a:endParaRPr>
          </a:p>
        </p:txBody>
      </p:sp>
      <p:sp>
        <p:nvSpPr>
          <p:cNvPr id="3" name="Slide Number Placeholder 2"/>
          <p:cNvSpPr>
            <a:spLocks noGrp="1"/>
          </p:cNvSpPr>
          <p:nvPr>
            <p:ph type="sldNum" sz="quarter" idx="4"/>
          </p:nvPr>
        </p:nvSpPr>
        <p:spPr>
          <a:xfrm>
            <a:off x="457204" y="6265308"/>
            <a:ext cx="702365" cy="365125"/>
          </a:xfrm>
        </p:spPr>
        <p:txBody>
          <a:bodyPr/>
          <a:lstStyle/>
          <a:p>
            <a:fld id="{338ED3A5-5DFD-4230-BB90-0044010B1AE1}" type="slidenum">
              <a:rPr lang="en-US" smtClean="0">
                <a:solidFill>
                  <a:prstClr val="black">
                    <a:tint val="75000"/>
                  </a:prstClr>
                </a:solidFill>
              </a:rPr>
              <a:pPr/>
              <a:t>55</a:t>
            </a:fld>
            <a:endParaRPr lang="en-US" dirty="0">
              <a:solidFill>
                <a:prstClr val="black">
                  <a:tint val="75000"/>
                </a:prstClr>
              </a:solidFill>
            </a:endParaRPr>
          </a:p>
        </p:txBody>
      </p:sp>
      <p:sp>
        <p:nvSpPr>
          <p:cNvPr id="4" name="Content Placeholder 3"/>
          <p:cNvSpPr>
            <a:spLocks noGrp="1"/>
          </p:cNvSpPr>
          <p:nvPr>
            <p:ph sz="quarter" idx="12"/>
          </p:nvPr>
        </p:nvSpPr>
        <p:spPr/>
        <p:txBody>
          <a:bodyPr/>
          <a:lstStyle/>
          <a:p>
            <a:r>
              <a:rPr lang="en-US" dirty="0"/>
              <a:t>Zero taxable Form 1099-R with amount in Box 5, Loss on Termination </a:t>
            </a:r>
          </a:p>
          <a:p>
            <a:r>
              <a:rPr lang="en-US" dirty="0"/>
              <a:t>Missing Form 1099-R</a:t>
            </a:r>
          </a:p>
          <a:p>
            <a:r>
              <a:rPr lang="en-US" dirty="0"/>
              <a:t>Hurricane Victims of 2017</a:t>
            </a:r>
          </a:p>
        </p:txBody>
      </p:sp>
      <p:sp>
        <p:nvSpPr>
          <p:cNvPr id="5" name="Title 4"/>
          <p:cNvSpPr>
            <a:spLocks noGrp="1"/>
          </p:cNvSpPr>
          <p:nvPr>
            <p:ph type="title"/>
          </p:nvPr>
        </p:nvSpPr>
        <p:spPr/>
        <p:txBody>
          <a:bodyPr/>
          <a:lstStyle/>
          <a:p>
            <a:r>
              <a:rPr lang="en-US" dirty="0"/>
              <a:t>Pensions – Comprehensive Topics</a:t>
            </a:r>
          </a:p>
        </p:txBody>
      </p:sp>
      <p:sp>
        <p:nvSpPr>
          <p:cNvPr id="6" name="Date Placeholder 5">
            <a:extLst>
              <a:ext uri="{FF2B5EF4-FFF2-40B4-BE49-F238E27FC236}">
                <a16:creationId xmlns:a16="http://schemas.microsoft.com/office/drawing/2014/main" id="{4005C519-F898-4405-B105-D78A705766F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6422995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56</a:t>
            </a:fld>
            <a:endParaRPr lang="en-US" dirty="0"/>
          </a:p>
        </p:txBody>
      </p:sp>
      <p:sp>
        <p:nvSpPr>
          <p:cNvPr id="72707" name="Content Placeholder 6"/>
          <p:cNvSpPr>
            <a:spLocks noGrp="1"/>
          </p:cNvSpPr>
          <p:nvPr>
            <p:ph sz="quarter" idx="12"/>
          </p:nvPr>
        </p:nvSpPr>
        <p:spPr/>
        <p:txBody>
          <a:bodyPr/>
          <a:lstStyle/>
          <a:p>
            <a:r>
              <a:rPr lang="en-US" altLang="en-US" dirty="0"/>
              <a:t>Shown to right of Box 2 of Form 1099-R</a:t>
            </a:r>
          </a:p>
          <a:p>
            <a:endParaRPr lang="en-US" altLang="en-US" dirty="0"/>
          </a:p>
          <a:p>
            <a:endParaRPr lang="en-US" altLang="en-US" dirty="0"/>
          </a:p>
          <a:p>
            <a:r>
              <a:rPr lang="en-US" altLang="en-US" dirty="0"/>
              <a:t>If code A in box 7 – May be eligible for 10-year tax option – </a:t>
            </a:r>
            <a:r>
              <a:rPr lang="en-US" altLang="en-US" b="1" dirty="0"/>
              <a:t>Out of Scope</a:t>
            </a:r>
          </a:p>
        </p:txBody>
      </p:sp>
      <p:sp>
        <p:nvSpPr>
          <p:cNvPr id="26626" name="Title 5"/>
          <p:cNvSpPr>
            <a:spLocks noGrp="1"/>
          </p:cNvSpPr>
          <p:nvPr>
            <p:ph type="title"/>
          </p:nvPr>
        </p:nvSpPr>
        <p:spPr/>
        <p:txBody>
          <a:bodyPr>
            <a:normAutofit/>
          </a:bodyPr>
          <a:lstStyle/>
          <a:p>
            <a:r>
              <a:rPr lang="en-US" altLang="en-US" dirty="0"/>
              <a:t>Special Case 5: Lump-sum (total) distributions</a:t>
            </a:r>
          </a:p>
        </p:txBody>
      </p:sp>
      <p:pic>
        <p:nvPicPr>
          <p:cNvPr id="6" name="Picture 5" descr="Screen Shot 2019-09-29 at 10.34.06 PM.png"/>
          <p:cNvPicPr>
            <a:picLocks noChangeAspect="1"/>
          </p:cNvPicPr>
          <p:nvPr/>
        </p:nvPicPr>
        <p:blipFill>
          <a:blip r:embed="rId3"/>
          <a:stretch>
            <a:fillRect/>
          </a:stretch>
        </p:blipFill>
        <p:spPr>
          <a:xfrm>
            <a:off x="2228850" y="2914650"/>
            <a:ext cx="3895725" cy="485775"/>
          </a:xfrm>
          <a:prstGeom prst="rect">
            <a:avLst/>
          </a:prstGeom>
        </p:spPr>
      </p:pic>
      <p:cxnSp>
        <p:nvCxnSpPr>
          <p:cNvPr id="8" name="Straight Arrow Connector 7"/>
          <p:cNvCxnSpPr/>
          <p:nvPr/>
        </p:nvCxnSpPr>
        <p:spPr>
          <a:xfrm rot="10800000">
            <a:off x="6172200" y="3256359"/>
            <a:ext cx="628650" cy="1191"/>
          </a:xfrm>
          <a:prstGeom prst="straightConnector1">
            <a:avLst/>
          </a:prstGeom>
          <a:ln w="38100" cap="flat" cmpd="sng" algn="ctr">
            <a:solidFill>
              <a:srgbClr val="FF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2" name="Date Placeholder 1">
            <a:extLst>
              <a:ext uri="{FF2B5EF4-FFF2-40B4-BE49-F238E27FC236}">
                <a16:creationId xmlns:a16="http://schemas.microsoft.com/office/drawing/2014/main" id="{DE3EF8DF-595E-4859-9C9A-5968F9CD2A59}"/>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646050897"/>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338ED3A5-5DFD-4230-BB90-0044010B1AE1}" type="slidenum">
              <a:rPr lang="en-US" smtClean="0"/>
              <a:pPr/>
              <a:t>57</a:t>
            </a:fld>
            <a:endParaRPr lang="en-US" dirty="0"/>
          </a:p>
        </p:txBody>
      </p:sp>
      <p:sp>
        <p:nvSpPr>
          <p:cNvPr id="78851" name="Content Placeholder 6"/>
          <p:cNvSpPr>
            <a:spLocks noGrp="1"/>
          </p:cNvSpPr>
          <p:nvPr>
            <p:ph sz="quarter" idx="12"/>
          </p:nvPr>
        </p:nvSpPr>
        <p:spPr/>
        <p:txBody>
          <a:bodyPr>
            <a:normAutofit/>
          </a:bodyPr>
          <a:lstStyle/>
          <a:p>
            <a:r>
              <a:rPr lang="en-US" altLang="en-US" dirty="0"/>
              <a:t>Box 1 has gross distribution amount, Box 2a may have -0-</a:t>
            </a:r>
          </a:p>
          <a:p>
            <a:r>
              <a:rPr lang="en-US" altLang="en-US" dirty="0"/>
              <a:t>Total distribution box checked</a:t>
            </a:r>
          </a:p>
          <a:p>
            <a:r>
              <a:rPr lang="en-US" altLang="en-US" dirty="0"/>
              <a:t>Box 5 has number equal to or larger than Box 1</a:t>
            </a:r>
          </a:p>
          <a:p>
            <a:r>
              <a:rPr lang="en-US" altLang="en-US" dirty="0"/>
              <a:t>Confirm underlying facts with taxpayer</a:t>
            </a:r>
          </a:p>
          <a:p>
            <a:pPr lvl="1"/>
            <a:r>
              <a:rPr lang="en-US" altLang="en-US" dirty="0"/>
              <a:t>Cashed out an annuity</a:t>
            </a:r>
          </a:p>
          <a:p>
            <a:pPr lvl="1"/>
            <a:r>
              <a:rPr lang="en-US" altLang="en-US" dirty="0"/>
              <a:t>Other termination of plan</a:t>
            </a:r>
          </a:p>
          <a:p>
            <a:r>
              <a:rPr lang="en-US" altLang="en-US" dirty="0"/>
              <a:t>Enter Box 1 amount and enter zero -0- in Box 2a</a:t>
            </a:r>
          </a:p>
          <a:p>
            <a:pPr lvl="1"/>
            <a:endParaRPr lang="en-US" altLang="en-US" dirty="0"/>
          </a:p>
        </p:txBody>
      </p:sp>
      <p:sp>
        <p:nvSpPr>
          <p:cNvPr id="6" name="Title 5"/>
          <p:cNvSpPr>
            <a:spLocks noGrp="1"/>
          </p:cNvSpPr>
          <p:nvPr>
            <p:ph type="title"/>
          </p:nvPr>
        </p:nvSpPr>
        <p:spPr/>
        <p:txBody>
          <a:bodyPr/>
          <a:lstStyle/>
          <a:p>
            <a:r>
              <a:rPr lang="en-US" dirty="0"/>
              <a:t>Special Case 5a: Loss on Termination</a:t>
            </a:r>
          </a:p>
        </p:txBody>
      </p:sp>
      <p:sp>
        <p:nvSpPr>
          <p:cNvPr id="2" name="Date Placeholder 1">
            <a:extLst>
              <a:ext uri="{FF2B5EF4-FFF2-40B4-BE49-F238E27FC236}">
                <a16:creationId xmlns:a16="http://schemas.microsoft.com/office/drawing/2014/main" id="{71B94BB8-D679-40CB-AEBC-44B76FDE674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50826672"/>
      </p:ext>
    </p:extLst>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58</a:t>
            </a:fld>
            <a:endParaRPr lang="en-US" dirty="0"/>
          </a:p>
        </p:txBody>
      </p:sp>
      <p:sp>
        <p:nvSpPr>
          <p:cNvPr id="82947" name="Content Placeholder 6"/>
          <p:cNvSpPr>
            <a:spLocks noGrp="1"/>
          </p:cNvSpPr>
          <p:nvPr>
            <p:ph sz="quarter" idx="12"/>
          </p:nvPr>
        </p:nvSpPr>
        <p:spPr/>
        <p:txBody>
          <a:bodyPr>
            <a:normAutofit/>
          </a:bodyPr>
          <a:lstStyle/>
          <a:p>
            <a:r>
              <a:rPr lang="en-US" altLang="en-US" dirty="0"/>
              <a:t>May have a loss on annuity if “total distribution” (box checked) and box 5 is greater than box 1</a:t>
            </a:r>
          </a:p>
          <a:p>
            <a:r>
              <a:rPr lang="en-US" altLang="en-US" dirty="0"/>
              <a:t>Potential itemized deduction for unrecovered investment in the contract</a:t>
            </a:r>
          </a:p>
          <a:p>
            <a:pPr lvl="1"/>
            <a:r>
              <a:rPr lang="en-US" altLang="en-US" b="1" dirty="0"/>
              <a:t>Not</a:t>
            </a:r>
            <a:r>
              <a:rPr lang="en-US" altLang="en-US" dirty="0"/>
              <a:t> subject to 2% of AGI floor if due to death of annuitant</a:t>
            </a:r>
          </a:p>
          <a:p>
            <a:pPr lvl="1"/>
            <a:r>
              <a:rPr lang="en-US" altLang="en-US" dirty="0"/>
              <a:t>Otherwise, subject to 2% of AGI floor for which no deduction tax years 2018 through 2025 (possible state tax deduction)</a:t>
            </a:r>
          </a:p>
        </p:txBody>
      </p:sp>
      <p:sp>
        <p:nvSpPr>
          <p:cNvPr id="6" name="Title 5"/>
          <p:cNvSpPr>
            <a:spLocks noGrp="1"/>
          </p:cNvSpPr>
          <p:nvPr>
            <p:ph type="title"/>
          </p:nvPr>
        </p:nvSpPr>
        <p:spPr/>
        <p:txBody>
          <a:bodyPr>
            <a:normAutofit/>
          </a:bodyPr>
          <a:lstStyle/>
          <a:p>
            <a:r>
              <a:rPr lang="en-US" dirty="0"/>
              <a:t>Special Case 5a: Loss on Termination (cont.)</a:t>
            </a:r>
          </a:p>
        </p:txBody>
      </p:sp>
      <p:sp>
        <p:nvSpPr>
          <p:cNvPr id="2" name="Date Placeholder 1">
            <a:extLst>
              <a:ext uri="{FF2B5EF4-FFF2-40B4-BE49-F238E27FC236}">
                <a16:creationId xmlns:a16="http://schemas.microsoft.com/office/drawing/2014/main" id="{E9F45E16-08D8-4302-B2E4-CF999F8F1B3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114594501"/>
      </p:ext>
    </p:extLst>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59</a:t>
            </a:fld>
            <a:endParaRPr lang="en-US" dirty="0"/>
          </a:p>
        </p:txBody>
      </p:sp>
      <p:sp>
        <p:nvSpPr>
          <p:cNvPr id="82947" name="Content Placeholder 6"/>
          <p:cNvSpPr>
            <a:spLocks noGrp="1"/>
          </p:cNvSpPr>
          <p:nvPr>
            <p:ph sz="quarter" idx="12"/>
          </p:nvPr>
        </p:nvSpPr>
        <p:spPr/>
        <p:txBody>
          <a:bodyPr>
            <a:normAutofit/>
          </a:bodyPr>
          <a:lstStyle/>
          <a:p>
            <a:r>
              <a:rPr lang="en-US" altLang="en-US" dirty="0"/>
              <a:t>Missing Form 1099-R</a:t>
            </a:r>
          </a:p>
          <a:p>
            <a:r>
              <a:rPr lang="en-US" altLang="en-US" dirty="0"/>
              <a:t>Taxpayer attempts failed to secure form from institution and IRS</a:t>
            </a:r>
          </a:p>
          <a:p>
            <a:r>
              <a:rPr lang="en-US" altLang="en-US" dirty="0"/>
              <a:t>Prepare substitute Form 4852</a:t>
            </a:r>
          </a:p>
          <a:p>
            <a:r>
              <a:rPr lang="en-US" altLang="en-US" dirty="0"/>
              <a:t>Need all information that appears on </a:t>
            </a:r>
            <a:r>
              <a:rPr lang="en-US" dirty="0"/>
              <a:t>Form </a:t>
            </a:r>
            <a:r>
              <a:rPr lang="en-US" altLang="en-US" dirty="0"/>
              <a:t>1099-R </a:t>
            </a:r>
          </a:p>
          <a:p>
            <a:r>
              <a:rPr lang="en-US" altLang="en-US" dirty="0"/>
              <a:t>Taxpayer should retain copy of Form 4852</a:t>
            </a:r>
          </a:p>
          <a:p>
            <a:r>
              <a:rPr lang="en-US" altLang="en-US" dirty="0"/>
              <a:t>Amended return may be necessary if Form 1099-R received later and information differs</a:t>
            </a:r>
          </a:p>
        </p:txBody>
      </p:sp>
      <p:sp>
        <p:nvSpPr>
          <p:cNvPr id="6" name="Title 5"/>
          <p:cNvSpPr>
            <a:spLocks noGrp="1"/>
          </p:cNvSpPr>
          <p:nvPr>
            <p:ph type="title"/>
          </p:nvPr>
        </p:nvSpPr>
        <p:spPr/>
        <p:txBody>
          <a:bodyPr>
            <a:normAutofit/>
          </a:bodyPr>
          <a:lstStyle/>
          <a:p>
            <a:r>
              <a:rPr lang="en-US" dirty="0"/>
              <a:t>Special Case 6: Missing 1099-R</a:t>
            </a:r>
          </a:p>
        </p:txBody>
      </p:sp>
      <p:sp>
        <p:nvSpPr>
          <p:cNvPr id="2" name="Date Placeholder 1">
            <a:extLst>
              <a:ext uri="{FF2B5EF4-FFF2-40B4-BE49-F238E27FC236}">
                <a16:creationId xmlns:a16="http://schemas.microsoft.com/office/drawing/2014/main" id="{970D24AA-82F2-4FAC-A69B-7C0C2A6456B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08988024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0"/>
          <p:cNvSpPr>
            <a:spLocks noGrp="1"/>
          </p:cNvSpPr>
          <p:nvPr>
            <p:ph type="ftr" sz="quarter" idx="11"/>
          </p:nvPr>
        </p:nvSpPr>
        <p:spPr/>
        <p:txBody>
          <a:bodyPr/>
          <a:lstStyle/>
          <a:p>
            <a:r>
              <a:rPr lang="en-US"/>
              <a:t>NTTC Training ala NJ – TY2019</a:t>
            </a:r>
            <a:endParaRPr lang="en-US" dirty="0"/>
          </a:p>
        </p:txBody>
      </p:sp>
      <p:sp>
        <p:nvSpPr>
          <p:cNvPr id="13" name="Slide Number Placeholder 12"/>
          <p:cNvSpPr>
            <a:spLocks noGrp="1"/>
          </p:cNvSpPr>
          <p:nvPr>
            <p:ph type="sldNum" sz="quarter" idx="12"/>
          </p:nvPr>
        </p:nvSpPr>
        <p:spPr/>
        <p:txBody>
          <a:bodyPr/>
          <a:lstStyle/>
          <a:p>
            <a:fld id="{338ED3A5-5DFD-4230-BB90-0044010B1AE1}" type="slidenum">
              <a:rPr lang="en-US" smtClean="0"/>
              <a:pPr/>
              <a:t>6</a:t>
            </a:fld>
            <a:endParaRPr lang="en-US" dirty="0"/>
          </a:p>
        </p:txBody>
      </p:sp>
      <p:sp>
        <p:nvSpPr>
          <p:cNvPr id="9218" name="Rectangle 2"/>
          <p:cNvSpPr>
            <a:spLocks noGrp="1" noChangeArrowheads="1"/>
          </p:cNvSpPr>
          <p:nvPr>
            <p:ph type="title"/>
          </p:nvPr>
        </p:nvSpPr>
        <p:spPr/>
        <p:txBody>
          <a:bodyPr>
            <a:normAutofit/>
          </a:bodyPr>
          <a:lstStyle/>
          <a:p>
            <a:r>
              <a:rPr lang="en-US" dirty="0"/>
              <a:t>Form 1099-R </a:t>
            </a:r>
          </a:p>
        </p:txBody>
      </p:sp>
      <p:pic>
        <p:nvPicPr>
          <p:cNvPr id="8" name="Picture 7"/>
          <p:cNvPicPr>
            <a:picLocks noChangeAspect="1"/>
          </p:cNvPicPr>
          <p:nvPr/>
        </p:nvPicPr>
        <p:blipFill>
          <a:blip r:embed="rId3"/>
          <a:stretch>
            <a:fillRect/>
          </a:stretch>
        </p:blipFill>
        <p:spPr>
          <a:xfrm>
            <a:off x="1728787" y="1117871"/>
            <a:ext cx="6157913" cy="4293520"/>
          </a:xfrm>
          <a:prstGeom prst="rect">
            <a:avLst/>
          </a:prstGeom>
        </p:spPr>
      </p:pic>
      <p:sp>
        <p:nvSpPr>
          <p:cNvPr id="2" name="Date Placeholder 1">
            <a:extLst>
              <a:ext uri="{FF2B5EF4-FFF2-40B4-BE49-F238E27FC236}">
                <a16:creationId xmlns:a16="http://schemas.microsoft.com/office/drawing/2014/main" id="{4CFC51C0-1C23-4801-9E94-3A535DDC1B7B}"/>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21766900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338ED3A5-5DFD-4230-BB90-0044010B1AE1}" type="slidenum">
              <a:rPr lang="en-US" smtClean="0"/>
              <a:pPr/>
              <a:t>60</a:t>
            </a:fld>
            <a:endParaRPr lang="en-US" dirty="0"/>
          </a:p>
        </p:txBody>
      </p:sp>
      <p:sp>
        <p:nvSpPr>
          <p:cNvPr id="4" name="Content Placeholder 3"/>
          <p:cNvSpPr>
            <a:spLocks noGrp="1"/>
          </p:cNvSpPr>
          <p:nvPr>
            <p:ph sz="quarter" idx="12"/>
          </p:nvPr>
        </p:nvSpPr>
        <p:spPr/>
        <p:txBody>
          <a:bodyPr>
            <a:normAutofit/>
          </a:bodyPr>
          <a:lstStyle/>
          <a:p>
            <a:r>
              <a:rPr lang="en-US" b="1" dirty="0"/>
              <a:t>Out of Scope</a:t>
            </a:r>
            <a:r>
              <a:rPr lang="en-US" dirty="0"/>
              <a:t> – for awareness only – Relief provided for plan loans and hardship distributions to an individual whose principal place of abode is located in the hurricane disaster area and who has sustained an economic loss by reason of Hurricane Harvey, Irma, or Maria</a:t>
            </a:r>
          </a:p>
          <a:p>
            <a:r>
              <a:rPr lang="en-US" dirty="0"/>
              <a:t>Provides an exception to the 10 percent early retirement plan withdrawal penalty for qualified hurricane relief distributions</a:t>
            </a:r>
          </a:p>
          <a:p>
            <a:r>
              <a:rPr lang="en-US" dirty="0"/>
              <a:t>Provides favorable repayment terms over 3 years, and allows taxpayers the option of spreading out income inclusion resulting from such withdrawals over a 3-year period. </a:t>
            </a:r>
          </a:p>
          <a:p>
            <a:r>
              <a:rPr lang="en-US" dirty="0"/>
              <a:t>These options require the completion of Form 8915-B, Qualified 2017 Disaster Retirement Plan Distributions and Repayments, and/or Form 8606, Nondeductible IRAs, and are </a:t>
            </a:r>
            <a:r>
              <a:rPr lang="en-US" b="1" dirty="0"/>
              <a:t>out of scope</a:t>
            </a:r>
          </a:p>
        </p:txBody>
      </p:sp>
      <p:sp>
        <p:nvSpPr>
          <p:cNvPr id="5" name="Title 4"/>
          <p:cNvSpPr>
            <a:spLocks noGrp="1"/>
          </p:cNvSpPr>
          <p:nvPr>
            <p:ph type="title"/>
          </p:nvPr>
        </p:nvSpPr>
        <p:spPr/>
        <p:txBody>
          <a:bodyPr>
            <a:normAutofit/>
          </a:bodyPr>
          <a:lstStyle/>
          <a:p>
            <a:r>
              <a:rPr lang="en-US" dirty="0"/>
              <a:t>Special Case 7: 2017 Hurricane Victims </a:t>
            </a:r>
          </a:p>
        </p:txBody>
      </p:sp>
      <p:sp>
        <p:nvSpPr>
          <p:cNvPr id="6" name="Date Placeholder 5">
            <a:extLst>
              <a:ext uri="{FF2B5EF4-FFF2-40B4-BE49-F238E27FC236}">
                <a16:creationId xmlns:a16="http://schemas.microsoft.com/office/drawing/2014/main" id="{4D91F066-1F56-43C3-9A90-DD66BD79710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2798796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p:txBody>
          <a:bodyPr>
            <a:normAutofit/>
          </a:bodyPr>
          <a:lstStyle/>
          <a:p>
            <a:endParaRPr lang="en-US" dirty="0"/>
          </a:p>
        </p:txBody>
      </p:sp>
      <p:sp>
        <p:nvSpPr>
          <p:cNvPr id="10242" name="Rectangle 2"/>
          <p:cNvSpPr>
            <a:spLocks noGrp="1" noChangeArrowheads="1"/>
          </p:cNvSpPr>
          <p:nvPr>
            <p:ph type="title"/>
          </p:nvPr>
        </p:nvSpPr>
        <p:spPr/>
        <p:txBody>
          <a:bodyPr/>
          <a:lstStyle/>
          <a:p>
            <a:r>
              <a:rPr lang="en-US" altLang="en-US" dirty="0"/>
              <a:t>Quality Review and Exit Interview</a:t>
            </a:r>
          </a:p>
        </p:txBody>
      </p:sp>
      <p:sp>
        <p:nvSpPr>
          <p:cNvPr id="2" name="Date Placeholder 1">
            <a:extLst>
              <a:ext uri="{FF2B5EF4-FFF2-40B4-BE49-F238E27FC236}">
                <a16:creationId xmlns:a16="http://schemas.microsoft.com/office/drawing/2014/main" id="{EBCC73CA-2B57-4094-9C72-F60E2EEA5F02}"/>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74456020-4C53-4581-909C-222F7F18DF7E}"/>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09129AFB-5425-451D-B9B2-BC55F6861614}"/>
              </a:ext>
            </a:extLst>
          </p:cNvPr>
          <p:cNvSpPr>
            <a:spLocks noGrp="1"/>
          </p:cNvSpPr>
          <p:nvPr>
            <p:ph type="sldNum" sz="quarter" idx="4"/>
          </p:nvPr>
        </p:nvSpPr>
        <p:spPr/>
        <p:txBody>
          <a:bodyPr/>
          <a:lstStyle/>
          <a:p>
            <a:fld id="{F56DB09B-2E1E-48D6-BF38-233787F9BAB1}" type="slidenum">
              <a:rPr lang="en-US" smtClean="0"/>
              <a:t>61</a:t>
            </a:fld>
            <a:endParaRPr lang="en-US"/>
          </a:p>
        </p:txBody>
      </p:sp>
    </p:spTree>
    <p:extLst>
      <p:ext uri="{BB962C8B-B14F-4D97-AF65-F5344CB8AC3E}">
        <p14:creationId xmlns:p14="http://schemas.microsoft.com/office/powerpoint/2010/main" val="7634460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62</a:t>
            </a:fld>
            <a:endParaRPr lang="en-US" dirty="0"/>
          </a:p>
        </p:txBody>
      </p:sp>
      <p:sp>
        <p:nvSpPr>
          <p:cNvPr id="96259" name="Rectangle 3"/>
          <p:cNvSpPr>
            <a:spLocks noGrp="1" noChangeArrowheads="1"/>
          </p:cNvSpPr>
          <p:nvPr>
            <p:ph sz="quarter" idx="12"/>
          </p:nvPr>
        </p:nvSpPr>
        <p:spPr/>
        <p:txBody>
          <a:bodyPr>
            <a:normAutofit/>
          </a:bodyPr>
          <a:lstStyle/>
          <a:p>
            <a:r>
              <a:rPr lang="en-US" altLang="en-US" dirty="0"/>
              <a:t>Check accuracy of input</a:t>
            </a:r>
          </a:p>
          <a:p>
            <a:pPr lvl="1"/>
            <a:r>
              <a:rPr lang="en-US" altLang="en-US" dirty="0"/>
              <a:t>Verify EIN</a:t>
            </a:r>
          </a:p>
          <a:p>
            <a:pPr lvl="1"/>
            <a:r>
              <a:rPr lang="en-US" altLang="en-US" dirty="0"/>
              <a:t>Verify federal and state withholding</a:t>
            </a:r>
          </a:p>
          <a:p>
            <a:r>
              <a:rPr lang="en-US" altLang="en-US" dirty="0"/>
              <a:t>Confirm any basis recovered correctly (Form 8606 or simplified method)</a:t>
            </a:r>
          </a:p>
          <a:p>
            <a:r>
              <a:rPr lang="en-US" altLang="en-US" dirty="0"/>
              <a:t>Review special cases</a:t>
            </a:r>
          </a:p>
          <a:p>
            <a:pPr lvl="1"/>
            <a:r>
              <a:rPr lang="en-US" altLang="en-US" dirty="0"/>
              <a:t>Disability</a:t>
            </a:r>
          </a:p>
          <a:p>
            <a:pPr lvl="1"/>
            <a:r>
              <a:rPr lang="en-US" altLang="en-US" dirty="0"/>
              <a:t>Civil service with health insurance</a:t>
            </a:r>
          </a:p>
          <a:p>
            <a:pPr lvl="1"/>
            <a:r>
              <a:rPr lang="en-US" altLang="en-US" dirty="0"/>
              <a:t>PSO</a:t>
            </a:r>
          </a:p>
        </p:txBody>
      </p:sp>
      <p:sp>
        <p:nvSpPr>
          <p:cNvPr id="13314" name="Rectangle 2"/>
          <p:cNvSpPr>
            <a:spLocks noGrp="1" noChangeArrowheads="1"/>
          </p:cNvSpPr>
          <p:nvPr>
            <p:ph type="title"/>
          </p:nvPr>
        </p:nvSpPr>
        <p:spPr/>
        <p:txBody>
          <a:bodyPr/>
          <a:lstStyle/>
          <a:p>
            <a:r>
              <a:rPr lang="en-US" dirty="0"/>
              <a:t>Quality Review</a:t>
            </a:r>
          </a:p>
        </p:txBody>
      </p:sp>
      <p:sp>
        <p:nvSpPr>
          <p:cNvPr id="2" name="Date Placeholder 1">
            <a:extLst>
              <a:ext uri="{FF2B5EF4-FFF2-40B4-BE49-F238E27FC236}">
                <a16:creationId xmlns:a16="http://schemas.microsoft.com/office/drawing/2014/main" id="{747089EF-D095-4858-9866-78B919904B0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8599799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63</a:t>
            </a:fld>
            <a:endParaRPr lang="en-US" dirty="0"/>
          </a:p>
        </p:txBody>
      </p:sp>
      <p:sp>
        <p:nvSpPr>
          <p:cNvPr id="96259" name="Rectangle 3"/>
          <p:cNvSpPr>
            <a:spLocks noGrp="1" noChangeArrowheads="1"/>
          </p:cNvSpPr>
          <p:nvPr>
            <p:ph sz="quarter" idx="12"/>
          </p:nvPr>
        </p:nvSpPr>
        <p:spPr/>
        <p:txBody>
          <a:bodyPr>
            <a:normAutofit/>
          </a:bodyPr>
          <a:lstStyle/>
          <a:p>
            <a:r>
              <a:rPr lang="en-US" altLang="en-US" dirty="0"/>
              <a:t>Verify income correctly reported on Form 1040</a:t>
            </a:r>
          </a:p>
          <a:p>
            <a:pPr lvl="1"/>
            <a:r>
              <a:rPr lang="en-US" altLang="en-US" dirty="0"/>
              <a:t>If IRA box checked on W-2 income reported on IRA line Form 1040</a:t>
            </a:r>
          </a:p>
          <a:p>
            <a:r>
              <a:rPr lang="en-US" altLang="en-US" dirty="0"/>
              <a:t>Verify no additional actions necessary </a:t>
            </a:r>
          </a:p>
          <a:p>
            <a:pPr lvl="1"/>
            <a:r>
              <a:rPr lang="en-US" altLang="en-US" dirty="0"/>
              <a:t>Exception for early distribution</a:t>
            </a:r>
          </a:p>
          <a:p>
            <a:pPr lvl="1"/>
            <a:r>
              <a:rPr lang="en-US" altLang="en-US" dirty="0"/>
              <a:t>Health insurance or long term care (LTC) coverage deduction necessary</a:t>
            </a:r>
          </a:p>
        </p:txBody>
      </p:sp>
      <p:sp>
        <p:nvSpPr>
          <p:cNvPr id="13314" name="Rectangle 2"/>
          <p:cNvSpPr>
            <a:spLocks noGrp="1" noChangeArrowheads="1"/>
          </p:cNvSpPr>
          <p:nvPr>
            <p:ph type="title"/>
          </p:nvPr>
        </p:nvSpPr>
        <p:spPr/>
        <p:txBody>
          <a:bodyPr/>
          <a:lstStyle/>
          <a:p>
            <a:r>
              <a:rPr lang="en-US" dirty="0"/>
              <a:t>Quality Review</a:t>
            </a:r>
          </a:p>
        </p:txBody>
      </p:sp>
      <p:sp>
        <p:nvSpPr>
          <p:cNvPr id="2" name="Date Placeholder 1">
            <a:extLst>
              <a:ext uri="{FF2B5EF4-FFF2-40B4-BE49-F238E27FC236}">
                <a16:creationId xmlns:a16="http://schemas.microsoft.com/office/drawing/2014/main" id="{FD137D46-69BE-4DA2-81FD-EF7EA34F432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5027520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338ED3A5-5DFD-4230-BB90-0044010B1AE1}" type="slidenum">
              <a:rPr lang="en-US" smtClean="0"/>
              <a:pPr/>
              <a:t>64</a:t>
            </a:fld>
            <a:endParaRPr lang="en-US" dirty="0"/>
          </a:p>
        </p:txBody>
      </p:sp>
      <p:sp>
        <p:nvSpPr>
          <p:cNvPr id="98307" name="Content Placeholder 2"/>
          <p:cNvSpPr>
            <a:spLocks noGrp="1"/>
          </p:cNvSpPr>
          <p:nvPr>
            <p:ph sz="quarter" idx="12"/>
          </p:nvPr>
        </p:nvSpPr>
        <p:spPr/>
        <p:txBody>
          <a:bodyPr>
            <a:normAutofit/>
          </a:bodyPr>
          <a:lstStyle/>
          <a:p>
            <a:r>
              <a:rPr lang="en-US" altLang="en-US" dirty="0"/>
              <a:t>Advise taxpayers approaching 70½ of RMD requirements</a:t>
            </a:r>
          </a:p>
          <a:p>
            <a:r>
              <a:rPr lang="en-US" altLang="en-US" dirty="0"/>
              <a:t>Review distribution rules if approaching 59½</a:t>
            </a:r>
          </a:p>
          <a:p>
            <a:r>
              <a:rPr lang="en-US" altLang="en-US" dirty="0"/>
              <a:t>Review withholding for next year</a:t>
            </a:r>
          </a:p>
          <a:p>
            <a:pPr lvl="1"/>
            <a:r>
              <a:rPr lang="en-US" altLang="en-US" dirty="0"/>
              <a:t>W-4P</a:t>
            </a:r>
          </a:p>
          <a:p>
            <a:pPr lvl="1"/>
            <a:r>
              <a:rPr lang="en-US" altLang="en-US" dirty="0"/>
              <a:t>W-4V for government payments</a:t>
            </a:r>
            <a:br>
              <a:rPr lang="en-US" altLang="en-US" dirty="0"/>
            </a:br>
            <a:endParaRPr lang="en-US" altLang="en-US" dirty="0"/>
          </a:p>
          <a:p>
            <a:endParaRPr lang="en-US" altLang="en-US" dirty="0"/>
          </a:p>
        </p:txBody>
      </p:sp>
      <p:sp>
        <p:nvSpPr>
          <p:cNvPr id="14338" name="Title 1"/>
          <p:cNvSpPr>
            <a:spLocks noGrp="1"/>
          </p:cNvSpPr>
          <p:nvPr>
            <p:ph type="title"/>
          </p:nvPr>
        </p:nvSpPr>
        <p:spPr/>
        <p:txBody>
          <a:bodyPr/>
          <a:lstStyle/>
          <a:p>
            <a:r>
              <a:rPr lang="en-US" dirty="0"/>
              <a:t>Exit Interview</a:t>
            </a:r>
          </a:p>
        </p:txBody>
      </p:sp>
      <p:sp>
        <p:nvSpPr>
          <p:cNvPr id="2" name="Date Placeholder 1">
            <a:extLst>
              <a:ext uri="{FF2B5EF4-FFF2-40B4-BE49-F238E27FC236}">
                <a16:creationId xmlns:a16="http://schemas.microsoft.com/office/drawing/2014/main" id="{E40A390C-3F7E-46FB-A608-5C9F40521F6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5342710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solidFill>
                  <a:prstClr val="black">
                    <a:tint val="75000"/>
                  </a:prstClr>
                </a:solidFill>
              </a:rPr>
              <a:t>NTTC Training ala NJ – TY2019</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38ED3A5-5DFD-4230-BB90-0044010B1AE1}" type="slidenum">
              <a:rPr lang="en-US" smtClean="0">
                <a:solidFill>
                  <a:prstClr val="black">
                    <a:tint val="75000"/>
                  </a:prstClr>
                </a:solidFill>
              </a:rPr>
              <a:pPr/>
              <a:t>65</a:t>
            </a:fld>
            <a:endParaRPr lang="en-US" dirty="0">
              <a:solidFill>
                <a:prstClr val="black">
                  <a:tint val="75000"/>
                </a:prstClr>
              </a:solidFill>
            </a:endParaRPr>
          </a:p>
        </p:txBody>
      </p:sp>
      <p:sp>
        <p:nvSpPr>
          <p:cNvPr id="11266" name="Title 1"/>
          <p:cNvSpPr>
            <a:spLocks noGrp="1"/>
          </p:cNvSpPr>
          <p:nvPr>
            <p:ph type="title"/>
          </p:nvPr>
        </p:nvSpPr>
        <p:spPr/>
        <p:txBody>
          <a:bodyPr/>
          <a:lstStyle/>
          <a:p>
            <a:pPr>
              <a:defRPr/>
            </a:pPr>
            <a:r>
              <a:rPr lang="en-US" dirty="0"/>
              <a:t>IRA and Pension Income</a:t>
            </a:r>
          </a:p>
        </p:txBody>
      </p:sp>
      <p:pic>
        <p:nvPicPr>
          <p:cNvPr id="11" name="Picture 10" descr="6ip5jGL4T.jpg"/>
          <p:cNvPicPr>
            <a:picLocks noChangeAspect="1"/>
          </p:cNvPicPr>
          <p:nvPr/>
        </p:nvPicPr>
        <p:blipFill>
          <a:blip r:embed="rId3"/>
          <a:stretch>
            <a:fillRect/>
          </a:stretch>
        </p:blipFill>
        <p:spPr>
          <a:xfrm>
            <a:off x="2286000" y="2000250"/>
            <a:ext cx="3543300" cy="3543300"/>
          </a:xfrm>
          <a:prstGeom prst="rect">
            <a:avLst/>
          </a:prstGeom>
        </p:spPr>
      </p:pic>
      <p:sp>
        <p:nvSpPr>
          <p:cNvPr id="6" name="TextBox 5"/>
          <p:cNvSpPr txBox="1"/>
          <p:nvPr/>
        </p:nvSpPr>
        <p:spPr>
          <a:xfrm>
            <a:off x="1288772" y="2800350"/>
            <a:ext cx="1615892" cy="461665"/>
          </a:xfrm>
          <a:prstGeom prst="rect">
            <a:avLst/>
          </a:prstGeom>
          <a:noFill/>
        </p:spPr>
        <p:txBody>
          <a:bodyPr wrap="none" rtlCol="0">
            <a:spAutoFit/>
          </a:bodyPr>
          <a:lstStyle/>
          <a:p>
            <a:r>
              <a:rPr lang="en-US" sz="2400" b="1" dirty="0"/>
              <a:t>Questions?</a:t>
            </a:r>
          </a:p>
        </p:txBody>
      </p:sp>
      <p:sp>
        <p:nvSpPr>
          <p:cNvPr id="7" name="TextBox 6"/>
          <p:cNvSpPr txBox="1"/>
          <p:nvPr/>
        </p:nvSpPr>
        <p:spPr>
          <a:xfrm>
            <a:off x="4972050" y="3390468"/>
            <a:ext cx="1807226" cy="461665"/>
          </a:xfrm>
          <a:prstGeom prst="rect">
            <a:avLst/>
          </a:prstGeom>
          <a:noFill/>
        </p:spPr>
        <p:txBody>
          <a:bodyPr wrap="none" rtlCol="0">
            <a:spAutoFit/>
          </a:bodyPr>
          <a:lstStyle/>
          <a:p>
            <a:r>
              <a:rPr lang="en-US" sz="2400" b="1" dirty="0"/>
              <a:t>Comments...</a:t>
            </a:r>
          </a:p>
        </p:txBody>
      </p:sp>
      <p:sp>
        <p:nvSpPr>
          <p:cNvPr id="2" name="Date Placeholder 1">
            <a:extLst>
              <a:ext uri="{FF2B5EF4-FFF2-40B4-BE49-F238E27FC236}">
                <a16:creationId xmlns:a16="http://schemas.microsoft.com/office/drawing/2014/main" id="{23422F42-32C9-473D-BD8C-692E129F2F84}"/>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1818181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NTTC Training ala NJ – TY2019</a:t>
            </a:r>
            <a:endParaRPr lang="en-US" dirty="0"/>
          </a:p>
        </p:txBody>
      </p:sp>
      <p:sp>
        <p:nvSpPr>
          <p:cNvPr id="16" name="Slide Number Placeholder 15"/>
          <p:cNvSpPr>
            <a:spLocks noGrp="1"/>
          </p:cNvSpPr>
          <p:nvPr>
            <p:ph type="sldNum" sz="quarter" idx="12"/>
          </p:nvPr>
        </p:nvSpPr>
        <p:spPr/>
        <p:txBody>
          <a:bodyPr/>
          <a:lstStyle/>
          <a:p>
            <a:fld id="{338ED3A5-5DFD-4230-BB90-0044010B1AE1}" type="slidenum">
              <a:rPr lang="en-US" smtClean="0"/>
              <a:pPr/>
              <a:t>7</a:t>
            </a:fld>
            <a:endParaRPr lang="en-US" dirty="0"/>
          </a:p>
        </p:txBody>
      </p:sp>
      <p:sp>
        <p:nvSpPr>
          <p:cNvPr id="2" name="Title 1"/>
          <p:cNvSpPr>
            <a:spLocks noGrp="1"/>
          </p:cNvSpPr>
          <p:nvPr>
            <p:ph type="title"/>
          </p:nvPr>
        </p:nvSpPr>
        <p:spPr/>
        <p:txBody>
          <a:bodyPr/>
          <a:lstStyle/>
          <a:p>
            <a:r>
              <a:rPr lang="en-US" dirty="0"/>
              <a:t>Civil Service CSA 1099-R </a:t>
            </a:r>
          </a:p>
        </p:txBody>
      </p:sp>
      <p:pic>
        <p:nvPicPr>
          <p:cNvPr id="7" name="Picture 6"/>
          <p:cNvPicPr>
            <a:picLocks noChangeAspect="1"/>
          </p:cNvPicPr>
          <p:nvPr/>
        </p:nvPicPr>
        <p:blipFill>
          <a:blip r:embed="rId3"/>
          <a:stretch>
            <a:fillRect/>
          </a:stretch>
        </p:blipFill>
        <p:spPr>
          <a:xfrm>
            <a:off x="1339645" y="1371600"/>
            <a:ext cx="7120016" cy="3454003"/>
          </a:xfrm>
          <a:prstGeom prst="rect">
            <a:avLst/>
          </a:prstGeom>
        </p:spPr>
      </p:pic>
      <p:sp>
        <p:nvSpPr>
          <p:cNvPr id="3" name="Date Placeholder 2">
            <a:extLst>
              <a:ext uri="{FF2B5EF4-FFF2-40B4-BE49-F238E27FC236}">
                <a16:creationId xmlns:a16="http://schemas.microsoft.com/office/drawing/2014/main" id="{64318E20-3792-413D-B74B-752789AD759A}"/>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3884684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NTTC Training ala NJ – TY2019</a:t>
            </a:r>
            <a:endParaRPr lang="en-US" dirty="0"/>
          </a:p>
        </p:txBody>
      </p:sp>
      <p:sp>
        <p:nvSpPr>
          <p:cNvPr id="5" name="Slide Number Placeholder 4"/>
          <p:cNvSpPr>
            <a:spLocks noGrp="1"/>
          </p:cNvSpPr>
          <p:nvPr>
            <p:ph type="sldNum" sz="quarter" idx="12"/>
          </p:nvPr>
        </p:nvSpPr>
        <p:spPr/>
        <p:txBody>
          <a:bodyPr/>
          <a:lstStyle/>
          <a:p>
            <a:fld id="{338ED3A5-5DFD-4230-BB90-0044010B1AE1}" type="slidenum">
              <a:rPr lang="en-US" smtClean="0"/>
              <a:pPr/>
              <a:t>8</a:t>
            </a:fld>
            <a:endParaRPr lang="en-US" dirty="0"/>
          </a:p>
        </p:txBody>
      </p:sp>
      <p:sp>
        <p:nvSpPr>
          <p:cNvPr id="2" name="Title 1"/>
          <p:cNvSpPr>
            <a:spLocks noGrp="1"/>
          </p:cNvSpPr>
          <p:nvPr>
            <p:ph type="title"/>
          </p:nvPr>
        </p:nvSpPr>
        <p:spPr/>
        <p:txBody>
          <a:bodyPr/>
          <a:lstStyle/>
          <a:p>
            <a:r>
              <a:rPr lang="en-US"/>
              <a:t>Railroad Retirement RRB-1099-R   </a:t>
            </a:r>
            <a:endParaRPr lang="en-US" dirty="0"/>
          </a:p>
        </p:txBody>
      </p:sp>
      <p:pic>
        <p:nvPicPr>
          <p:cNvPr id="4" name="Picture 3"/>
          <p:cNvPicPr>
            <a:picLocks noChangeAspect="1"/>
          </p:cNvPicPr>
          <p:nvPr/>
        </p:nvPicPr>
        <p:blipFill rotWithShape="1">
          <a:blip r:embed="rId3"/>
          <a:srcRect t="52943"/>
          <a:stretch/>
        </p:blipFill>
        <p:spPr>
          <a:xfrm>
            <a:off x="1085851" y="2343150"/>
            <a:ext cx="7157777" cy="2743200"/>
          </a:xfrm>
          <a:prstGeom prst="rect">
            <a:avLst/>
          </a:prstGeom>
          <a:solidFill>
            <a:schemeClr val="accent3">
              <a:lumMod val="40000"/>
              <a:lumOff val="60000"/>
              <a:alpha val="0"/>
            </a:schemeClr>
          </a:solidFill>
          <a:ln w="57150" cap="flat" cmpd="sng" algn="ctr">
            <a:solidFill>
              <a:srgbClr val="00B050"/>
            </a:solidFill>
            <a:prstDash val="solid"/>
            <a:round/>
            <a:headEnd type="none" w="med" len="med"/>
            <a:tailEnd type="none" w="med" len="med"/>
          </a:ln>
        </p:spPr>
      </p:pic>
      <p:sp>
        <p:nvSpPr>
          <p:cNvPr id="6" name="Date Placeholder 5">
            <a:extLst>
              <a:ext uri="{FF2B5EF4-FFF2-40B4-BE49-F238E27FC236}">
                <a16:creationId xmlns:a16="http://schemas.microsoft.com/office/drawing/2014/main" id="{F32BCD0F-3465-4305-B558-52ADED5B504A}"/>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897158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338ED3A5-5DFD-4230-BB90-0044010B1AE1}" type="slidenum">
              <a:rPr lang="en-US" smtClean="0"/>
              <a:pPr/>
              <a:t>9</a:t>
            </a:fld>
            <a:endParaRPr lang="en-US" dirty="0"/>
          </a:p>
        </p:txBody>
      </p:sp>
      <p:sp>
        <p:nvSpPr>
          <p:cNvPr id="12" name="Content Placeholder 11"/>
          <p:cNvSpPr>
            <a:spLocks noGrp="1"/>
          </p:cNvSpPr>
          <p:nvPr>
            <p:ph sz="quarter" idx="12"/>
          </p:nvPr>
        </p:nvSpPr>
        <p:spPr/>
        <p:txBody>
          <a:bodyPr/>
          <a:lstStyle/>
          <a:p>
            <a:r>
              <a:rPr lang="en-US" b="1" dirty="0"/>
              <a:t>SYNC</a:t>
            </a:r>
            <a:r>
              <a:rPr lang="en-US" dirty="0"/>
              <a:t> 1099-R forms during interview</a:t>
            </a:r>
          </a:p>
          <a:p>
            <a:pPr lvl="1"/>
            <a:r>
              <a:rPr lang="en-US" b="1" dirty="0"/>
              <a:t>S</a:t>
            </a:r>
            <a:r>
              <a:rPr lang="en-US" dirty="0"/>
              <a:t> = Social</a:t>
            </a:r>
          </a:p>
          <a:p>
            <a:pPr lvl="1"/>
            <a:r>
              <a:rPr lang="en-US" b="1" dirty="0"/>
              <a:t>Y</a:t>
            </a:r>
            <a:r>
              <a:rPr lang="en-US" dirty="0"/>
              <a:t> = Year</a:t>
            </a:r>
          </a:p>
          <a:p>
            <a:pPr lvl="1"/>
            <a:r>
              <a:rPr lang="en-US" b="1" dirty="0"/>
              <a:t>N</a:t>
            </a:r>
            <a:r>
              <a:rPr lang="en-US" dirty="0"/>
              <a:t> = Name</a:t>
            </a:r>
          </a:p>
          <a:p>
            <a:pPr lvl="1"/>
            <a:r>
              <a:rPr lang="en-US" b="1" dirty="0"/>
              <a:t>C</a:t>
            </a:r>
            <a:r>
              <a:rPr lang="en-US" dirty="0"/>
              <a:t> = Codes in box 7</a:t>
            </a:r>
          </a:p>
          <a:p>
            <a:r>
              <a:rPr lang="en-US" dirty="0"/>
              <a:t>Know what needs to be done before starting return</a:t>
            </a:r>
          </a:p>
        </p:txBody>
      </p:sp>
      <p:sp>
        <p:nvSpPr>
          <p:cNvPr id="2" name="Title 1"/>
          <p:cNvSpPr>
            <a:spLocks noGrp="1"/>
          </p:cNvSpPr>
          <p:nvPr>
            <p:ph type="title"/>
          </p:nvPr>
        </p:nvSpPr>
        <p:spPr/>
        <p:txBody>
          <a:bodyPr/>
          <a:lstStyle/>
          <a:p>
            <a:r>
              <a:rPr lang="en-US" dirty="0"/>
              <a:t>Intake and Interview</a:t>
            </a:r>
          </a:p>
        </p:txBody>
      </p:sp>
      <p:sp>
        <p:nvSpPr>
          <p:cNvPr id="4" name="Date Placeholder 3">
            <a:extLst>
              <a:ext uri="{FF2B5EF4-FFF2-40B4-BE49-F238E27FC236}">
                <a16:creationId xmlns:a16="http://schemas.microsoft.com/office/drawing/2014/main" id="{BB5D4922-27FE-4958-BFEE-E87AE8DD000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905379025"/>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st0.pptx" id="{CC562863-BD57-406F-98B2-9724686E7091}" vid="{C13A453C-3A0E-4BA4-B766-C0BD3EBB30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NTTC</Template>
  <TotalTime>13</TotalTime>
  <Words>5415</Words>
  <Application>Microsoft Office PowerPoint</Application>
  <PresentationFormat>On-screen Show (4:3)</PresentationFormat>
  <Paragraphs>764</Paragraphs>
  <Slides>65</Slides>
  <Notes>65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65</vt:i4>
      </vt:variant>
    </vt:vector>
  </HeadingPairs>
  <TitlesOfParts>
    <vt:vector size="69" baseType="lpstr">
      <vt:lpstr>Arial</vt:lpstr>
      <vt:lpstr>Calibri</vt:lpstr>
      <vt:lpstr>Wingdings</vt:lpstr>
      <vt:lpstr>Default Theme</vt:lpstr>
      <vt:lpstr>Retirement Income:  IRAs and Pensions</vt:lpstr>
      <vt:lpstr>Lesson Topics</vt:lpstr>
      <vt:lpstr>Types of Retirement Income</vt:lpstr>
      <vt:lpstr>Distributions</vt:lpstr>
      <vt:lpstr>Retirement Income</vt:lpstr>
      <vt:lpstr>Form 1099-R </vt:lpstr>
      <vt:lpstr>Civil Service CSA 1099-R </vt:lpstr>
      <vt:lpstr>Railroad Retirement RRB-1099-R   </vt:lpstr>
      <vt:lpstr>Intake and Interview</vt:lpstr>
      <vt:lpstr>Form 1099-R</vt:lpstr>
      <vt:lpstr>Form 1099-R Box 7 Distribution Codes</vt:lpstr>
      <vt:lpstr>Box 7 Distribution Codes</vt:lpstr>
      <vt:lpstr>Taxable Distributions</vt:lpstr>
      <vt:lpstr>Partly Taxable Distributions</vt:lpstr>
      <vt:lpstr>Transfers</vt:lpstr>
      <vt:lpstr>Rollovers</vt:lpstr>
      <vt:lpstr>Rollovers</vt:lpstr>
      <vt:lpstr>Distributions – Comprehensive Topic</vt:lpstr>
      <vt:lpstr>Rollovers: 60-Day Limit Exception</vt:lpstr>
      <vt:lpstr>Rollovers: 60-Day Limit Exception (cont.)</vt:lpstr>
      <vt:lpstr>IRA Distribution Provisions</vt:lpstr>
      <vt:lpstr>Types of IRAs</vt:lpstr>
      <vt:lpstr>Required Distributions or Additional Tax Assessed </vt:lpstr>
      <vt:lpstr>Traditional IRA Required Minimum Distributions</vt:lpstr>
      <vt:lpstr>IRA – Taxable Amount – Traditional IRA</vt:lpstr>
      <vt:lpstr>Traditional IRA – Form 8606</vt:lpstr>
      <vt:lpstr>IRA – Taxable Amount – Roth IRA</vt:lpstr>
      <vt:lpstr>IRA – Taxable Amount – Roth IRA</vt:lpstr>
      <vt:lpstr>IRA Distribution Provisions</vt:lpstr>
      <vt:lpstr>IRA Distributions – Comprehensive Topics</vt:lpstr>
      <vt:lpstr>Inherited IRAs</vt:lpstr>
      <vt:lpstr>IRA Conversions</vt:lpstr>
      <vt:lpstr>Traditional IRA – Qualified Charitable Distribution</vt:lpstr>
      <vt:lpstr>Traditional IRA – QCD Rules</vt:lpstr>
      <vt:lpstr>Traditional IRA – HSA* Funding Distribution</vt:lpstr>
      <vt:lpstr>Loss on Termination of Traditional IRA</vt:lpstr>
      <vt:lpstr>Loss on Termination of Roth IRA</vt:lpstr>
      <vt:lpstr>Pension Distribution Provisions</vt:lpstr>
      <vt:lpstr>Pension Distributions</vt:lpstr>
      <vt:lpstr>Employer Retirement Plans</vt:lpstr>
      <vt:lpstr>Employer Retirement Plan (cont.)</vt:lpstr>
      <vt:lpstr>Annuities</vt:lpstr>
      <vt:lpstr>Intake and Interview</vt:lpstr>
      <vt:lpstr>Simplified Method</vt:lpstr>
      <vt:lpstr>Simplified Method</vt:lpstr>
      <vt:lpstr>Calculating Taxable Amount</vt:lpstr>
      <vt:lpstr>Basis Recovery</vt:lpstr>
      <vt:lpstr>Additional Tax on Pensions</vt:lpstr>
      <vt:lpstr>Special Case 1: Disability Pensions</vt:lpstr>
      <vt:lpstr>Special Case 1: Disability Pensions (cont.)</vt:lpstr>
      <vt:lpstr>Special Case 2: Civil Service Pensions</vt:lpstr>
      <vt:lpstr>Special case 3: Public Safety Officer</vt:lpstr>
      <vt:lpstr>Special Case 4: Zero Taxable</vt:lpstr>
      <vt:lpstr>Pension Distribution Provision</vt:lpstr>
      <vt:lpstr>Pensions – Comprehensive Topics</vt:lpstr>
      <vt:lpstr>Special Case 5: Lump-sum (total) distributions</vt:lpstr>
      <vt:lpstr>Special Case 5a: Loss on Termination</vt:lpstr>
      <vt:lpstr>Special Case 5a: Loss on Termination (cont.)</vt:lpstr>
      <vt:lpstr>Special Case 6: Missing 1099-R</vt:lpstr>
      <vt:lpstr>Special Case 7: 2017 Hurricane Victims </vt:lpstr>
      <vt:lpstr>Quality Review and Exit Interview</vt:lpstr>
      <vt:lpstr>Quality Review</vt:lpstr>
      <vt:lpstr>Quality Review</vt:lpstr>
      <vt:lpstr>Exit Interview</vt:lpstr>
      <vt:lpstr>IRA and Pension Income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dc:title>
  <dc:creator>Al TP4F</dc:creator>
  <cp:lastModifiedBy>Al TP4F</cp:lastModifiedBy>
  <cp:revision>4</cp:revision>
  <dcterms:created xsi:type="dcterms:W3CDTF">2019-11-27T20:06:40Z</dcterms:created>
  <dcterms:modified xsi:type="dcterms:W3CDTF">2019-11-27T21:39:41Z</dcterms:modified>
</cp:coreProperties>
</file>